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93" r:id="rId2"/>
    <p:sldId id="260" r:id="rId3"/>
    <p:sldId id="267" r:id="rId4"/>
    <p:sldId id="273" r:id="rId5"/>
    <p:sldId id="302" r:id="rId6"/>
    <p:sldId id="303" r:id="rId7"/>
    <p:sldId id="304" r:id="rId8"/>
    <p:sldId id="263" r:id="rId9"/>
    <p:sldId id="296" r:id="rId10"/>
    <p:sldId id="305" r:id="rId11"/>
    <p:sldId id="265" r:id="rId12"/>
    <p:sldId id="292" r:id="rId13"/>
    <p:sldId id="290" r:id="rId14"/>
    <p:sldId id="294" r:id="rId15"/>
    <p:sldId id="295" r:id="rId16"/>
    <p:sldId id="291" r:id="rId17"/>
    <p:sldId id="257" r:id="rId18"/>
    <p:sldId id="271" r:id="rId19"/>
    <p:sldId id="266" r:id="rId20"/>
    <p:sldId id="287" r:id="rId21"/>
    <p:sldId id="262" r:id="rId22"/>
    <p:sldId id="276" r:id="rId23"/>
  </p:sldIdLst>
  <p:sldSz cx="18288000" cy="10287000"/>
  <p:notesSz cx="6858000" cy="9144000"/>
  <p:embeddedFontLst>
    <p:embeddedFont>
      <p:font typeface="Aileron" panose="020B0604020202020204" charset="0"/>
      <p:regular r:id="rId24"/>
    </p:embeddedFont>
    <p:embeddedFont>
      <p:font typeface="Arial Black" panose="020B0A04020102020204" pitchFamily="34" charset="0"/>
      <p:bold r:id="rId25"/>
    </p:embeddedFont>
    <p:embeddedFont>
      <p:font typeface="Bahnschrift Light" panose="020B0502040204020203" pitchFamily="34" charset="0"/>
      <p:regular r:id="rId26"/>
    </p:embeddedFont>
    <p:embeddedFont>
      <p:font typeface="Complex" panose="020B0604020202020204" charset="0"/>
      <p:regular r:id="rId27"/>
    </p:embeddedFont>
    <p:embeddedFont>
      <p:font typeface="HK Modular" panose="020B0604020202020204" charset="0"/>
      <p:regular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7CD"/>
    <a:srgbClr val="455899"/>
    <a:srgbClr val="362667"/>
    <a:srgbClr val="36447C"/>
    <a:srgbClr val="382A6D"/>
    <a:srgbClr val="424F92"/>
    <a:srgbClr val="352564"/>
    <a:srgbClr val="5E2C73"/>
    <a:srgbClr val="324075"/>
    <a:srgbClr val="0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192"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agar%20Rajput\Desktop\venturehash.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agar%20Rajput\AppData\Local\Microsoft\Windows\INetCache\IE\215THI00\Book2%5b1%5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image" Target="../media/image62.jpeg"/><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package" Target="../embeddings/Microsoft_Excel_Worksheet4.xlsx"/><Relationship Id="rId4" Type="http://schemas.openxmlformats.org/officeDocument/2006/relationships/image" Target="../media/image63.jpeg"/></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932DA3"/>
              </a:solidFill>
              <a:ln w="19050">
                <a:noFill/>
              </a:ln>
              <a:effectLst/>
            </c:spPr>
            <c:extLst>
              <c:ext xmlns:c16="http://schemas.microsoft.com/office/drawing/2014/chart" uri="{C3380CC4-5D6E-409C-BE32-E72D297353CC}">
                <c16:uniqueId val="{00000001-F2FA-4081-97F3-22999C80B048}"/>
              </c:ext>
            </c:extLst>
          </c:dPt>
          <c:dPt>
            <c:idx val="1"/>
            <c:bubble3D val="0"/>
            <c:spPr>
              <a:solidFill>
                <a:srgbClr val="4B2991"/>
              </a:solidFill>
              <a:ln w="19050">
                <a:noFill/>
              </a:ln>
              <a:effectLst/>
            </c:spPr>
            <c:extLst>
              <c:ext xmlns:c16="http://schemas.microsoft.com/office/drawing/2014/chart" uri="{C3380CC4-5D6E-409C-BE32-E72D297353CC}">
                <c16:uniqueId val="{00000003-F2FA-4081-97F3-22999C80B048}"/>
              </c:ext>
            </c:extLst>
          </c:dPt>
          <c:dPt>
            <c:idx val="2"/>
            <c:bubble3D val="0"/>
            <c:spPr>
              <a:solidFill>
                <a:srgbClr val="EDD9A3"/>
              </a:solidFill>
              <a:ln w="19050">
                <a:noFill/>
              </a:ln>
              <a:effectLst/>
            </c:spPr>
            <c:extLst>
              <c:ext xmlns:c16="http://schemas.microsoft.com/office/drawing/2014/chart" uri="{C3380CC4-5D6E-409C-BE32-E72D297353CC}">
                <c16:uniqueId val="{00000005-F2FA-4081-97F3-22999C80B048}"/>
              </c:ext>
            </c:extLst>
          </c:dPt>
          <c:dPt>
            <c:idx val="3"/>
            <c:bubble3D val="0"/>
            <c:spPr>
              <a:solidFill>
                <a:srgbClr val="F89F77"/>
              </a:solidFill>
              <a:ln w="19050">
                <a:noFill/>
              </a:ln>
              <a:effectLst/>
            </c:spPr>
            <c:extLst>
              <c:ext xmlns:c16="http://schemas.microsoft.com/office/drawing/2014/chart" uri="{C3380CC4-5D6E-409C-BE32-E72D297353CC}">
                <c16:uniqueId val="{00000007-F2FA-4081-97F3-22999C80B048}"/>
              </c:ext>
            </c:extLst>
          </c:dPt>
          <c:dPt>
            <c:idx val="4"/>
            <c:bubble3D val="0"/>
            <c:spPr>
              <a:solidFill>
                <a:srgbClr val="F7667C"/>
              </a:solidFill>
              <a:ln w="19050">
                <a:noFill/>
              </a:ln>
              <a:effectLst/>
            </c:spPr>
            <c:extLst>
              <c:ext xmlns:c16="http://schemas.microsoft.com/office/drawing/2014/chart" uri="{C3380CC4-5D6E-409C-BE32-E72D297353CC}">
                <c16:uniqueId val="{00000009-F2FA-4081-97F3-22999C80B048}"/>
              </c:ext>
            </c:extLst>
          </c:dPt>
          <c:dPt>
            <c:idx val="5"/>
            <c:bubble3D val="0"/>
            <c:spPr>
              <a:solidFill>
                <a:srgbClr val="D43F96"/>
              </a:solidFill>
              <a:ln w="19050">
                <a:noFill/>
              </a:ln>
              <a:effectLst/>
            </c:spPr>
            <c:extLst>
              <c:ext xmlns:c16="http://schemas.microsoft.com/office/drawing/2014/chart" uri="{C3380CC4-5D6E-409C-BE32-E72D297353CC}">
                <c16:uniqueId val="{0000000B-F2FA-4081-97F3-22999C80B048}"/>
              </c:ext>
            </c:extLst>
          </c:dPt>
          <c:dLbls>
            <c:dLbl>
              <c:idx val="1"/>
              <c:spPr>
                <a:solidFill>
                  <a:srgbClr val="595959">
                    <a:alpha val="30196"/>
                  </a:srgbClr>
                </a:solidFill>
                <a:ln>
                  <a:solidFill>
                    <a:schemeClr val="bg1">
                      <a:lumMod val="95000"/>
                    </a:scheme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5919"/>
                        <a:gd name="adj2" fmla="val -111642"/>
                      </a:avLst>
                    </a:prstGeom>
                    <a:noFill/>
                    <a:ln>
                      <a:noFill/>
                    </a:ln>
                  </c15:spPr>
                </c:ext>
                <c:ext xmlns:c16="http://schemas.microsoft.com/office/drawing/2014/chart" uri="{C3380CC4-5D6E-409C-BE32-E72D297353CC}">
                  <c16:uniqueId val="{00000003-F2FA-4081-97F3-22999C80B048}"/>
                </c:ext>
              </c:extLst>
            </c:dLbl>
            <c:dLbl>
              <c:idx val="2"/>
              <c:spPr>
                <a:solidFill>
                  <a:srgbClr val="595959">
                    <a:alpha val="30196"/>
                  </a:srgbClr>
                </a:solidFill>
                <a:ln>
                  <a:solidFill>
                    <a:schemeClr val="bg1">
                      <a:lumMod val="95000"/>
                    </a:scheme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22742"/>
                        <a:gd name="adj2" fmla="val 11535"/>
                      </a:avLst>
                    </a:prstGeom>
                    <a:noFill/>
                    <a:ln>
                      <a:noFill/>
                    </a:ln>
                  </c15:spPr>
                </c:ext>
                <c:ext xmlns:c16="http://schemas.microsoft.com/office/drawing/2014/chart" uri="{C3380CC4-5D6E-409C-BE32-E72D297353CC}">
                  <c16:uniqueId val="{00000005-F2FA-4081-97F3-22999C80B048}"/>
                </c:ext>
              </c:extLst>
            </c:dLbl>
            <c:dLbl>
              <c:idx val="3"/>
              <c:layout>
                <c:manualLayout>
                  <c:x val="0"/>
                  <c:y val="-4.4813331844079464E-2"/>
                </c:manualLayout>
              </c:layout>
              <c:spPr>
                <a:solidFill>
                  <a:srgbClr val="595959">
                    <a:alpha val="30196"/>
                  </a:srgbClr>
                </a:solidFill>
                <a:ln>
                  <a:solidFill>
                    <a:schemeClr val="bg1">
                      <a:lumMod val="95000"/>
                    </a:scheme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39842"/>
                        <a:gd name="adj2" fmla="val 84905"/>
                      </a:avLst>
                    </a:prstGeom>
                    <a:noFill/>
                    <a:ln>
                      <a:noFill/>
                    </a:ln>
                  </c15:spPr>
                </c:ext>
                <c:ext xmlns:c16="http://schemas.microsoft.com/office/drawing/2014/chart" uri="{C3380CC4-5D6E-409C-BE32-E72D297353CC}">
                  <c16:uniqueId val="{00000007-F2FA-4081-97F3-22999C80B048}"/>
                </c:ext>
              </c:extLst>
            </c:dLbl>
            <c:dLbl>
              <c:idx val="4"/>
              <c:layout>
                <c:manualLayout>
                  <c:x val="-2.5201709980962727E-2"/>
                  <c:y val="1.034153811786449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2FA-4081-97F3-22999C80B048}"/>
                </c:ext>
              </c:extLst>
            </c:dLbl>
            <c:dLbl>
              <c:idx val="5"/>
              <c:layout>
                <c:manualLayout>
                  <c:x val="-1.3503167256126764E-2"/>
                  <c:y val="0"/>
                </c:manualLayout>
              </c:layout>
              <c:spPr>
                <a:solidFill>
                  <a:srgbClr val="595959">
                    <a:alpha val="51000"/>
                  </a:srgbClr>
                </a:solidFill>
                <a:ln>
                  <a:solidFill>
                    <a:schemeClr val="bg1">
                      <a:lumMod val="95000"/>
                    </a:scheme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23066"/>
                        <a:gd name="adj2" fmla="val 99902"/>
                      </a:avLst>
                    </a:prstGeom>
                    <a:noFill/>
                    <a:ln>
                      <a:noFill/>
                    </a:ln>
                  </c15:spPr>
                </c:ext>
                <c:ext xmlns:c16="http://schemas.microsoft.com/office/drawing/2014/chart" uri="{C3380CC4-5D6E-409C-BE32-E72D297353CC}">
                  <c16:uniqueId val="{0000000B-F2FA-4081-97F3-22999C80B048}"/>
                </c:ext>
              </c:extLst>
            </c:dLbl>
            <c:spPr>
              <a:solidFill>
                <a:srgbClr val="595959">
                  <a:alpha val="30196"/>
                </a:srgbClr>
              </a:solidFill>
              <a:ln>
                <a:solidFill>
                  <a:prstClr val="white">
                    <a:lumMod val="95000"/>
                  </a:prstClr>
                </a:solidFill>
              </a:ln>
              <a:effectLst/>
            </c:spPr>
            <c:txPr>
              <a:bodyPr rot="0" spcFirstLastPara="1" vertOverflow="clip" horzOverflow="clip" vert="horz" wrap="square" lIns="38100" tIns="19050" rIns="38100" bIns="19050" anchor="ctr" anchorCtr="1">
                <a:spAutoFit/>
              </a:bodyPr>
              <a:lstStyle/>
              <a:p>
                <a:pPr>
                  <a:defRPr sz="2000" b="1" i="0" u="none" strike="noStrike" kern="1200" baseline="0">
                    <a:solidFill>
                      <a:schemeClr val="bg1"/>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venturehash!$V$10:$V$15</c:f>
              <c:strCache>
                <c:ptCount val="6"/>
                <c:pt idx="0">
                  <c:v>Quality of materials</c:v>
                </c:pt>
                <c:pt idx="1">
                  <c:v>Design</c:v>
                </c:pt>
                <c:pt idx="2">
                  <c:v>Price </c:v>
                </c:pt>
                <c:pt idx="3">
                  <c:v>personal style or taste</c:v>
                </c:pt>
                <c:pt idx="4">
                  <c:v>brand reputation</c:v>
                </c:pt>
                <c:pt idx="5">
                  <c:v>trendiness </c:v>
                </c:pt>
              </c:strCache>
            </c:strRef>
          </c:cat>
          <c:val>
            <c:numRef>
              <c:f>venturehash!$W$10:$W$15</c:f>
              <c:numCache>
                <c:formatCode>General</c:formatCode>
                <c:ptCount val="6"/>
                <c:pt idx="0">
                  <c:v>24</c:v>
                </c:pt>
                <c:pt idx="1">
                  <c:v>20</c:v>
                </c:pt>
                <c:pt idx="2">
                  <c:v>18</c:v>
                </c:pt>
                <c:pt idx="3">
                  <c:v>8</c:v>
                </c:pt>
                <c:pt idx="4">
                  <c:v>7</c:v>
                </c:pt>
                <c:pt idx="5">
                  <c:v>3</c:v>
                </c:pt>
              </c:numCache>
            </c:numRef>
          </c:val>
          <c:extLst>
            <c:ext xmlns:c16="http://schemas.microsoft.com/office/drawing/2014/chart" uri="{C3380CC4-5D6E-409C-BE32-E72D297353CC}">
              <c16:uniqueId val="{0000000C-F2FA-4081-97F3-22999C80B04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Male </c:v>
                </c:pt>
              </c:strCache>
            </c:strRef>
          </c:tx>
          <c:spPr>
            <a:solidFill>
              <a:srgbClr val="932DA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Online store</c:v>
                </c:pt>
                <c:pt idx="1">
                  <c:v>Department stores </c:v>
                </c:pt>
                <c:pt idx="2">
                  <c:v>vendors/market places</c:v>
                </c:pt>
              </c:strCache>
            </c:strRef>
          </c:cat>
          <c:val>
            <c:numRef>
              <c:f>Sheet1!$B$2:$B$4</c:f>
              <c:numCache>
                <c:formatCode>0%</c:formatCode>
                <c:ptCount val="3"/>
                <c:pt idx="0">
                  <c:v>0.32</c:v>
                </c:pt>
                <c:pt idx="1">
                  <c:v>0.32</c:v>
                </c:pt>
                <c:pt idx="2">
                  <c:v>0.05</c:v>
                </c:pt>
              </c:numCache>
            </c:numRef>
          </c:val>
          <c:extLst>
            <c:ext xmlns:c16="http://schemas.microsoft.com/office/drawing/2014/chart" uri="{C3380CC4-5D6E-409C-BE32-E72D297353CC}">
              <c16:uniqueId val="{00000000-FC7D-4100-8BA4-0D658C106C17}"/>
            </c:ext>
          </c:extLst>
        </c:ser>
        <c:ser>
          <c:idx val="1"/>
          <c:order val="1"/>
          <c:tx>
            <c:strRef>
              <c:f>Sheet1!$C$1</c:f>
              <c:strCache>
                <c:ptCount val="1"/>
                <c:pt idx="0">
                  <c:v>Female</c:v>
                </c:pt>
              </c:strCache>
            </c:strRef>
          </c:tx>
          <c:spPr>
            <a:solidFill>
              <a:srgbClr val="D43F9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Online store</c:v>
                </c:pt>
                <c:pt idx="1">
                  <c:v>Department stores </c:v>
                </c:pt>
                <c:pt idx="2">
                  <c:v>vendors/market places</c:v>
                </c:pt>
              </c:strCache>
            </c:strRef>
          </c:cat>
          <c:val>
            <c:numRef>
              <c:f>Sheet1!$C$2:$C$4</c:f>
              <c:numCache>
                <c:formatCode>0%</c:formatCode>
                <c:ptCount val="3"/>
                <c:pt idx="0">
                  <c:v>0.17</c:v>
                </c:pt>
                <c:pt idx="1">
                  <c:v>0.09</c:v>
                </c:pt>
                <c:pt idx="2">
                  <c:v>0.05</c:v>
                </c:pt>
              </c:numCache>
            </c:numRef>
          </c:val>
          <c:extLst>
            <c:ext xmlns:c16="http://schemas.microsoft.com/office/drawing/2014/chart" uri="{C3380CC4-5D6E-409C-BE32-E72D297353CC}">
              <c16:uniqueId val="{00000001-FC7D-4100-8BA4-0D658C106C17}"/>
            </c:ext>
          </c:extLst>
        </c:ser>
        <c:dLbls>
          <c:showLegendKey val="0"/>
          <c:showVal val="1"/>
          <c:showCatName val="0"/>
          <c:showSerName val="0"/>
          <c:showPercent val="0"/>
          <c:showBubbleSize val="0"/>
        </c:dLbls>
        <c:gapWidth val="75"/>
        <c:axId val="1641453327"/>
        <c:axId val="1641432207"/>
      </c:barChart>
      <c:catAx>
        <c:axId val="16414533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2000" b="1" i="0" u="none" strike="noStrike" kern="1200" baseline="0">
                <a:solidFill>
                  <a:schemeClr val="bg1"/>
                </a:solidFill>
                <a:latin typeface="+mn-lt"/>
                <a:ea typeface="+mn-ea"/>
                <a:cs typeface="+mn-cs"/>
              </a:defRPr>
            </a:pPr>
            <a:endParaRPr lang="en-US"/>
          </a:p>
        </c:txPr>
        <c:crossAx val="1641432207"/>
        <c:crosses val="autoZero"/>
        <c:auto val="1"/>
        <c:lblAlgn val="ctr"/>
        <c:lblOffset val="100"/>
        <c:noMultiLvlLbl val="0"/>
      </c:catAx>
      <c:valAx>
        <c:axId val="1641432207"/>
        <c:scaling>
          <c:orientation val="minMax"/>
        </c:scaling>
        <c:delete val="1"/>
        <c:axPos val="b"/>
        <c:numFmt formatCode="0%" sourceLinked="1"/>
        <c:majorTickMark val="none"/>
        <c:minorTickMark val="none"/>
        <c:tickLblPos val="nextTo"/>
        <c:crossAx val="1641453327"/>
        <c:crosses val="autoZero"/>
        <c:crossBetween val="between"/>
      </c:valAx>
      <c:spPr>
        <a:noFill/>
        <a:ln>
          <a:noFill/>
        </a:ln>
        <a:effectLst/>
      </c:spPr>
    </c:plotArea>
    <c:legend>
      <c:legendPos val="b"/>
      <c:layout>
        <c:manualLayout>
          <c:xMode val="edge"/>
          <c:yMode val="edge"/>
          <c:x val="0.4192942913385827"/>
          <c:y val="4.7914616141732272E-2"/>
          <c:w val="0.23713487631856822"/>
          <c:h val="4.7672920386749237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778707349081367E-2"/>
          <c:y val="5.5011687992125975E-2"/>
          <c:w val="0.84050508530183732"/>
          <c:h val="0.80275578248031498"/>
        </c:manualLayout>
      </c:layout>
      <c:areaChart>
        <c:grouping val="standard"/>
        <c:varyColors val="0"/>
        <c:ser>
          <c:idx val="0"/>
          <c:order val="0"/>
          <c:tx>
            <c:strRef>
              <c:f>Sheet1!$B$1</c:f>
              <c:strCache>
                <c:ptCount val="1"/>
                <c:pt idx="0">
                  <c:v>boys</c:v>
                </c:pt>
              </c:strCache>
            </c:strRef>
          </c:tx>
          <c:spPr>
            <a:solidFill>
              <a:srgbClr val="932DA3"/>
            </a:solidFill>
            <a:ln>
              <a:noFill/>
            </a:ln>
            <a:effectLst/>
          </c:spPr>
          <c:dLbls>
            <c:delete val="1"/>
          </c:dLbls>
          <c:cat>
            <c:strRef>
              <c:f>Sheet1!$A$2:$A$6</c:f>
              <c:strCache>
                <c:ptCount val="5"/>
                <c:pt idx="0">
                  <c:v>Social media adds</c:v>
                </c:pt>
                <c:pt idx="1">
                  <c:v>In store discovery</c:v>
                </c:pt>
                <c:pt idx="2">
                  <c:v>Online search engines</c:v>
                </c:pt>
                <c:pt idx="3">
                  <c:v>Word of mouth</c:v>
                </c:pt>
                <c:pt idx="4">
                  <c:v>Influencer endorsements</c:v>
                </c:pt>
              </c:strCache>
            </c:strRef>
          </c:cat>
          <c:val>
            <c:numRef>
              <c:f>Sheet1!$B$2:$B$6</c:f>
              <c:numCache>
                <c:formatCode>0%</c:formatCode>
                <c:ptCount val="5"/>
                <c:pt idx="0">
                  <c:v>0.3</c:v>
                </c:pt>
                <c:pt idx="1">
                  <c:v>0.12</c:v>
                </c:pt>
                <c:pt idx="2">
                  <c:v>0.12</c:v>
                </c:pt>
                <c:pt idx="3">
                  <c:v>0.12</c:v>
                </c:pt>
                <c:pt idx="4">
                  <c:v>0.02</c:v>
                </c:pt>
              </c:numCache>
            </c:numRef>
          </c:val>
          <c:extLst>
            <c:ext xmlns:c16="http://schemas.microsoft.com/office/drawing/2014/chart" uri="{C3380CC4-5D6E-409C-BE32-E72D297353CC}">
              <c16:uniqueId val="{00000000-49AA-441E-86FF-BBADE5FA0F17}"/>
            </c:ext>
          </c:extLst>
        </c:ser>
        <c:ser>
          <c:idx val="1"/>
          <c:order val="1"/>
          <c:tx>
            <c:strRef>
              <c:f>Sheet1!$C$1</c:f>
              <c:strCache>
                <c:ptCount val="1"/>
                <c:pt idx="0">
                  <c:v>girls</c:v>
                </c:pt>
              </c:strCache>
            </c:strRef>
          </c:tx>
          <c:spPr>
            <a:solidFill>
              <a:srgbClr val="D43F96"/>
            </a:solidFill>
            <a:ln>
              <a:noFill/>
            </a:ln>
            <a:effectLst/>
          </c:spPr>
          <c:dLbls>
            <c:delete val="1"/>
          </c:dLbls>
          <c:cat>
            <c:strRef>
              <c:f>Sheet1!$A$2:$A$6</c:f>
              <c:strCache>
                <c:ptCount val="5"/>
                <c:pt idx="0">
                  <c:v>Social media adds</c:v>
                </c:pt>
                <c:pt idx="1">
                  <c:v>In store discovery</c:v>
                </c:pt>
                <c:pt idx="2">
                  <c:v>Online search engines</c:v>
                </c:pt>
                <c:pt idx="3">
                  <c:v>Word of mouth</c:v>
                </c:pt>
                <c:pt idx="4">
                  <c:v>Influencer endorsements</c:v>
                </c:pt>
              </c:strCache>
            </c:strRef>
          </c:cat>
          <c:val>
            <c:numRef>
              <c:f>Sheet1!$C$2:$C$6</c:f>
              <c:numCache>
                <c:formatCode>0%</c:formatCode>
                <c:ptCount val="5"/>
                <c:pt idx="0">
                  <c:v>0.11</c:v>
                </c:pt>
                <c:pt idx="1">
                  <c:v>0.08</c:v>
                </c:pt>
                <c:pt idx="2">
                  <c:v>0.05</c:v>
                </c:pt>
                <c:pt idx="3">
                  <c:v>0.05</c:v>
                </c:pt>
                <c:pt idx="4">
                  <c:v>0.03</c:v>
                </c:pt>
              </c:numCache>
            </c:numRef>
          </c:val>
          <c:extLst>
            <c:ext xmlns:c16="http://schemas.microsoft.com/office/drawing/2014/chart" uri="{C3380CC4-5D6E-409C-BE32-E72D297353CC}">
              <c16:uniqueId val="{00000001-49AA-441E-86FF-BBADE5FA0F17}"/>
            </c:ext>
          </c:extLst>
        </c:ser>
        <c:dLbls>
          <c:showLegendKey val="0"/>
          <c:showVal val="1"/>
          <c:showCatName val="0"/>
          <c:showSerName val="0"/>
          <c:showPercent val="0"/>
          <c:showBubbleSize val="0"/>
        </c:dLbls>
        <c:axId val="220842191"/>
        <c:axId val="220860911"/>
      </c:areaChart>
      <c:catAx>
        <c:axId val="2208421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220860911"/>
        <c:crosses val="autoZero"/>
        <c:auto val="1"/>
        <c:lblAlgn val="ctr"/>
        <c:lblOffset val="100"/>
        <c:noMultiLvlLbl val="0"/>
      </c:catAx>
      <c:valAx>
        <c:axId val="22086091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220842191"/>
        <c:crosses val="autoZero"/>
        <c:crossBetween val="midCat"/>
      </c:valAx>
      <c:spPr>
        <a:noFill/>
        <a:ln>
          <a:noFill/>
        </a:ln>
        <a:effectLst/>
      </c:spPr>
    </c:plotArea>
    <c:legend>
      <c:legendPos val="b"/>
      <c:layout>
        <c:manualLayout>
          <c:xMode val="edge"/>
          <c:yMode val="edge"/>
          <c:x val="0.34438861548556432"/>
          <c:y val="0.94530930118110235"/>
          <c:w val="0.17288902559055119"/>
          <c:h val="5.4690698818897647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Orders vs Revenue</a:t>
            </a:r>
          </a:p>
        </c:rich>
      </c:tx>
      <c:overlay val="0"/>
      <c:spPr>
        <a:noFill/>
        <a:ln>
          <a:noFill/>
        </a:ln>
        <a:effectLst/>
      </c:spPr>
      <c:txPr>
        <a:bodyPr rot="0" spcFirstLastPara="1" vertOverflow="ellipsis" vert="horz" wrap="square" anchor="ctr" anchorCtr="1"/>
        <a:lstStyle/>
        <a:p>
          <a:pPr>
            <a:defRPr sz="16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solidFill>
              <a:srgbClr val="660066"/>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solidFill>
                <a:srgbClr val="7030A0">
                  <a:alpha val="50196"/>
                </a:srgbClr>
              </a:solidFill>
              <a:ln>
                <a:noFill/>
              </a:ln>
              <a:effectLst/>
            </c:spPr>
            <c:txPr>
              <a:bodyPr rot="0" spcFirstLastPara="1" vertOverflow="ellipsis" vert="horz" wrap="square" anchor="ctr" anchorCtr="1"/>
              <a:lstStyle/>
              <a:p>
                <a:pPr>
                  <a:defRPr sz="1400" b="1" i="0" u="none" strike="noStrike" kern="1200" baseline="0">
                    <a:solidFill>
                      <a:schemeClr val="lt1">
                        <a:lumMod val="8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Sheet1!$B$2:$I$2</c:f>
              <c:strCache>
                <c:ptCount val="8"/>
                <c:pt idx="0">
                  <c:v> Royal Maron (oversize)</c:v>
                </c:pt>
                <c:pt idx="1">
                  <c:v> Greek White (oversize)</c:v>
                </c:pt>
                <c:pt idx="2">
                  <c:v>Antique Aura (oversize)</c:v>
                </c:pt>
                <c:pt idx="3">
                  <c:v>Mast Morni (Crop-top)</c:v>
                </c:pt>
                <c:pt idx="4">
                  <c:v> Onyx drip (Crop-top)</c:v>
                </c:pt>
                <c:pt idx="5">
                  <c:v> Royal Maroon (Regular)</c:v>
                </c:pt>
                <c:pt idx="6">
                  <c:v>Eternal Hour (Regular)</c:v>
                </c:pt>
                <c:pt idx="7">
                  <c:v>Classic HASH (Sweatshirt)</c:v>
                </c:pt>
              </c:strCache>
            </c:strRef>
          </c:cat>
          <c:val>
            <c:numRef>
              <c:f>Sheet1!$B$3:$I$3</c:f>
              <c:numCache>
                <c:formatCode>General</c:formatCode>
                <c:ptCount val="8"/>
                <c:pt idx="0">
                  <c:v>162</c:v>
                </c:pt>
                <c:pt idx="1">
                  <c:v>90</c:v>
                </c:pt>
                <c:pt idx="2">
                  <c:v>133</c:v>
                </c:pt>
                <c:pt idx="3">
                  <c:v>55</c:v>
                </c:pt>
                <c:pt idx="4">
                  <c:v>55</c:v>
                </c:pt>
                <c:pt idx="5">
                  <c:v>70</c:v>
                </c:pt>
                <c:pt idx="6">
                  <c:v>151</c:v>
                </c:pt>
                <c:pt idx="7">
                  <c:v>161</c:v>
                </c:pt>
              </c:numCache>
            </c:numRef>
          </c:val>
          <c:extLst>
            <c:ext xmlns:c16="http://schemas.microsoft.com/office/drawing/2014/chart" uri="{C3380CC4-5D6E-409C-BE32-E72D297353CC}">
              <c16:uniqueId val="{00000000-ABB7-4139-A90D-9D5A7D81C44E}"/>
            </c:ext>
          </c:extLst>
        </c:ser>
        <c:dLbls>
          <c:showLegendKey val="0"/>
          <c:showVal val="1"/>
          <c:showCatName val="0"/>
          <c:showSerName val="0"/>
          <c:showPercent val="0"/>
          <c:showBubbleSize val="0"/>
        </c:dLbls>
        <c:gapWidth val="247"/>
        <c:axId val="563696943"/>
        <c:axId val="563700303"/>
      </c:barChart>
      <c:lineChart>
        <c:grouping val="standard"/>
        <c:varyColors val="0"/>
        <c:ser>
          <c:idx val="1"/>
          <c:order val="1"/>
          <c:spPr>
            <a:ln w="34925" cap="rnd">
              <a:solidFill>
                <a:schemeClr val="bg1">
                  <a:lumMod val="95000"/>
                </a:schemeClr>
              </a:solidFill>
              <a:round/>
            </a:ln>
            <a:effectLst>
              <a:outerShdw blurRad="57150" dist="19050" dir="5400000" algn="ctr" rotWithShape="0">
                <a:srgbClr val="000000">
                  <a:alpha val="63000"/>
                </a:srgbClr>
              </a:outerShdw>
            </a:effectLst>
          </c:spPr>
          <c:marker>
            <c:symbol val="circle"/>
            <c:size val="6"/>
            <c:spPr>
              <a:solidFill>
                <a:sysClr val="window" lastClr="FFFFFF"/>
              </a:solidFill>
              <a:ln w="9525">
                <a:solidFill>
                  <a:schemeClr val="bg1">
                    <a:lumMod val="95000"/>
                  </a:schemeClr>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s>
            <c:numFmt formatCode="_(&quot;₹&quot;* #,##0_);_(&quot;₹&quot;* \(#,##0\);_(&quot;₹&quot;* &quot;-&quot;_);_(@_)" sourceLinked="0"/>
            <c:spPr>
              <a:noFill/>
              <a:ln>
                <a:noFill/>
              </a:ln>
              <a:effectLst/>
            </c:spPr>
            <c:txPr>
              <a:bodyPr rot="0" spcFirstLastPara="1" vertOverflow="ellipsis" vert="horz" wrap="square" anchor="ctr" anchorCtr="1"/>
              <a:lstStyle/>
              <a:p>
                <a:pPr>
                  <a:defRPr sz="1800" b="1" i="0" u="none" strike="noStrike" kern="1200" baseline="0">
                    <a:solidFill>
                      <a:schemeClr val="lt1">
                        <a:lumMod val="85000"/>
                      </a:schemeClr>
                    </a:solidFill>
                    <a:effectLst>
                      <a:glow rad="228600">
                        <a:schemeClr val="accent3">
                          <a:satMod val="175000"/>
                          <a:alpha val="40000"/>
                        </a:schemeClr>
                      </a:glow>
                    </a:effectLst>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Sheet1!$B$2:$I$2</c:f>
              <c:strCache>
                <c:ptCount val="8"/>
                <c:pt idx="0">
                  <c:v> Royal Maron (oversize)</c:v>
                </c:pt>
                <c:pt idx="1">
                  <c:v> Greek White (oversize)</c:v>
                </c:pt>
                <c:pt idx="2">
                  <c:v>Antique Aura (oversize)</c:v>
                </c:pt>
                <c:pt idx="3">
                  <c:v>Mast Morni (Crop-top)</c:v>
                </c:pt>
                <c:pt idx="4">
                  <c:v> Onyx drip (Crop-top)</c:v>
                </c:pt>
                <c:pt idx="5">
                  <c:v> Royal Maroon (Regular)</c:v>
                </c:pt>
                <c:pt idx="6">
                  <c:v>Eternal Hour (Regular)</c:v>
                </c:pt>
                <c:pt idx="7">
                  <c:v>Classic HASH (Sweatshirt)</c:v>
                </c:pt>
              </c:strCache>
            </c:strRef>
          </c:cat>
          <c:val>
            <c:numRef>
              <c:f>Sheet1!$B$5:$I$5</c:f>
              <c:numCache>
                <c:formatCode>General</c:formatCode>
                <c:ptCount val="8"/>
                <c:pt idx="0">
                  <c:v>58320</c:v>
                </c:pt>
                <c:pt idx="1">
                  <c:v>32400</c:v>
                </c:pt>
                <c:pt idx="2">
                  <c:v>55727</c:v>
                </c:pt>
                <c:pt idx="3">
                  <c:v>16445</c:v>
                </c:pt>
                <c:pt idx="4">
                  <c:v>16445</c:v>
                </c:pt>
                <c:pt idx="5">
                  <c:v>20930</c:v>
                </c:pt>
                <c:pt idx="6">
                  <c:v>45149</c:v>
                </c:pt>
                <c:pt idx="7">
                  <c:v>112539</c:v>
                </c:pt>
              </c:numCache>
            </c:numRef>
          </c:val>
          <c:smooth val="0"/>
          <c:extLst>
            <c:ext xmlns:c16="http://schemas.microsoft.com/office/drawing/2014/chart" uri="{C3380CC4-5D6E-409C-BE32-E72D297353CC}">
              <c16:uniqueId val="{00000001-ABB7-4139-A90D-9D5A7D81C44E}"/>
            </c:ext>
          </c:extLst>
        </c:ser>
        <c:dLbls>
          <c:showLegendKey val="0"/>
          <c:showVal val="1"/>
          <c:showCatName val="0"/>
          <c:showSerName val="0"/>
          <c:showPercent val="0"/>
          <c:showBubbleSize val="0"/>
        </c:dLbls>
        <c:marker val="1"/>
        <c:smooth val="0"/>
        <c:axId val="191967183"/>
        <c:axId val="191966703"/>
      </c:lineChart>
      <c:valAx>
        <c:axId val="191966703"/>
        <c:scaling>
          <c:orientation val="minMax"/>
        </c:scaling>
        <c:delete val="0"/>
        <c:axPos val="r"/>
        <c:majorGridlines>
          <c:spPr>
            <a:ln w="9525" cap="flat" cmpd="sng" algn="ctr">
              <a:solidFill>
                <a:schemeClr val="lt1">
                  <a:lumMod val="95000"/>
                  <a:alpha val="10000"/>
                </a:schemeClr>
              </a:solid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lt1">
                    <a:lumMod val="85000"/>
                  </a:schemeClr>
                </a:solidFill>
                <a:latin typeface="+mn-lt"/>
                <a:ea typeface="+mn-ea"/>
                <a:cs typeface="+mn-cs"/>
              </a:defRPr>
            </a:pPr>
            <a:endParaRPr lang="en-US"/>
          </a:p>
        </c:txPr>
        <c:crossAx val="191967183"/>
        <c:crosses val="max"/>
        <c:crossBetween val="between"/>
      </c:valAx>
      <c:catAx>
        <c:axId val="19196718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400" b="1" i="0" u="none" strike="noStrike" kern="1200" baseline="0">
                <a:solidFill>
                  <a:schemeClr val="lt1">
                    <a:lumMod val="85000"/>
                  </a:schemeClr>
                </a:solidFill>
                <a:latin typeface="+mn-lt"/>
                <a:ea typeface="+mn-ea"/>
                <a:cs typeface="+mn-cs"/>
              </a:defRPr>
            </a:pPr>
            <a:endParaRPr lang="en-US"/>
          </a:p>
        </c:txPr>
        <c:crossAx val="191966703"/>
        <c:crosses val="autoZero"/>
        <c:auto val="1"/>
        <c:lblAlgn val="ctr"/>
        <c:lblOffset val="100"/>
        <c:noMultiLvlLbl val="0"/>
      </c:catAx>
      <c:valAx>
        <c:axId val="5637003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lt1">
                    <a:lumMod val="85000"/>
                  </a:schemeClr>
                </a:solidFill>
                <a:latin typeface="+mn-lt"/>
                <a:ea typeface="+mn-ea"/>
                <a:cs typeface="+mn-cs"/>
              </a:defRPr>
            </a:pPr>
            <a:endParaRPr lang="en-US"/>
          </a:p>
        </c:txPr>
        <c:crossAx val="563696943"/>
        <c:crosses val="autoZero"/>
        <c:crossBetween val="between"/>
      </c:valAx>
      <c:catAx>
        <c:axId val="563696943"/>
        <c:scaling>
          <c:orientation val="minMax"/>
        </c:scaling>
        <c:delete val="1"/>
        <c:axPos val="b"/>
        <c:numFmt formatCode="General" sourceLinked="1"/>
        <c:majorTickMark val="none"/>
        <c:minorTickMark val="none"/>
        <c:tickLblPos val="nextTo"/>
        <c:crossAx val="56370030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lumMod val="50000"/>
        <a:alpha val="50196"/>
      </a:schemeClr>
    </a:solidFill>
    <a:ln>
      <a:noFill/>
    </a:ln>
    <a:effectLst/>
  </c:spPr>
  <c:txPr>
    <a:bodyPr/>
    <a:lstStyle/>
    <a:p>
      <a:pPr>
        <a:defRPr sz="1400" b="1"/>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BOYS</c:v>
                </c:pt>
              </c:strCache>
            </c:strRef>
          </c:tx>
          <c:spPr>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a:noFill/>
            </a:ln>
            <a:effectLst/>
            <a:sp3d/>
          </c:spPr>
          <c:invertIfNegative val="0"/>
          <c:dLbls>
            <c:spPr>
              <a:noFill/>
              <a:ln>
                <a:noFill/>
              </a:ln>
              <a:effectLst/>
            </c:spPr>
            <c:txPr>
              <a:bodyPr rot="0" spcFirstLastPara="1" vertOverflow="ellipsis" vert="horz" wrap="square" anchor="ctr" anchorCtr="1"/>
              <a:lstStyle/>
              <a:p>
                <a:pPr>
                  <a:defRPr lang="en-US" sz="2800" b="0" i="0" u="none" strike="noStrike" kern="1200" baseline="0">
                    <a:ln>
                      <a:solidFill>
                        <a:schemeClr val="bg1"/>
                      </a:solidFill>
                    </a:ln>
                    <a:solidFill>
                      <a:schemeClr val="accent4">
                        <a:lumMod val="40000"/>
                        <a:lumOff val="6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UG(1ST)</c:v>
                </c:pt>
                <c:pt idx="1">
                  <c:v>UG(2ND+3RD)</c:v>
                </c:pt>
                <c:pt idx="2">
                  <c:v>UG(4TH)</c:v>
                </c:pt>
                <c:pt idx="3">
                  <c:v>MTECH+PG</c:v>
                </c:pt>
              </c:strCache>
            </c:strRef>
          </c:cat>
          <c:val>
            <c:numRef>
              <c:f>Sheet1!$B$2:$B$5</c:f>
              <c:numCache>
                <c:formatCode>General</c:formatCode>
                <c:ptCount val="4"/>
                <c:pt idx="0">
                  <c:v>72</c:v>
                </c:pt>
                <c:pt idx="1">
                  <c:v>46</c:v>
                </c:pt>
                <c:pt idx="2">
                  <c:v>68</c:v>
                </c:pt>
                <c:pt idx="3">
                  <c:v>142</c:v>
                </c:pt>
              </c:numCache>
            </c:numRef>
          </c:val>
          <c:extLst>
            <c:ext xmlns:c16="http://schemas.microsoft.com/office/drawing/2014/chart" uri="{C3380CC4-5D6E-409C-BE32-E72D297353CC}">
              <c16:uniqueId val="{00000000-248A-4862-8B27-0BCCBA06A7DE}"/>
            </c:ext>
          </c:extLst>
        </c:ser>
        <c:ser>
          <c:idx val="1"/>
          <c:order val="1"/>
          <c:tx>
            <c:strRef>
              <c:f>Sheet1!$C$1</c:f>
              <c:strCache>
                <c:ptCount val="1"/>
                <c:pt idx="0">
                  <c:v>GIRLS</c:v>
                </c:pt>
              </c:strCache>
            </c:strRef>
          </c:tx>
          <c:spPr>
            <a:solidFill>
              <a:srgbClr val="EDD9A3"/>
            </a:solidFill>
            <a:ln>
              <a:noFill/>
            </a:ln>
            <a:effectLst/>
            <a:sp3d/>
          </c:spPr>
          <c:invertIfNegative val="0"/>
          <c:dLbls>
            <c:spPr>
              <a:noFill/>
              <a:ln>
                <a:noFill/>
              </a:ln>
              <a:effectLst/>
            </c:spPr>
            <c:txPr>
              <a:bodyPr rot="0" spcFirstLastPara="1" vertOverflow="ellipsis" vert="horz" wrap="square" anchor="ctr" anchorCtr="1"/>
              <a:lstStyle/>
              <a:p>
                <a:pPr>
                  <a:defRPr sz="2800" b="1" i="0" u="none" strike="noStrike" kern="1200" cap="none" spc="0" baseline="0">
                    <a:ln w="10160">
                      <a:solidFill>
                        <a:srgbClr val="CC00FF"/>
                      </a:solidFill>
                      <a:prstDash val="solid"/>
                    </a:ln>
                    <a:solidFill>
                      <a:srgbClr val="7030A0"/>
                    </a:solidFill>
                    <a:effectLst>
                      <a:outerShdw blurRad="38100" dist="22860" dir="5400000" algn="tl" rotWithShape="0">
                        <a:srgbClr val="000000">
                          <a:alpha val="30000"/>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UG(1ST)</c:v>
                </c:pt>
                <c:pt idx="1">
                  <c:v>UG(2ND+3RD)</c:v>
                </c:pt>
                <c:pt idx="2">
                  <c:v>UG(4TH)</c:v>
                </c:pt>
                <c:pt idx="3">
                  <c:v>MTECH+PG</c:v>
                </c:pt>
              </c:strCache>
            </c:strRef>
          </c:cat>
          <c:val>
            <c:numRef>
              <c:f>Sheet1!$C$2:$C$5</c:f>
              <c:numCache>
                <c:formatCode>General</c:formatCode>
                <c:ptCount val="4"/>
                <c:pt idx="0">
                  <c:v>29</c:v>
                </c:pt>
                <c:pt idx="1">
                  <c:v>21</c:v>
                </c:pt>
                <c:pt idx="2">
                  <c:v>42</c:v>
                </c:pt>
                <c:pt idx="3">
                  <c:v>63</c:v>
                </c:pt>
              </c:numCache>
            </c:numRef>
          </c:val>
          <c:extLst>
            <c:ext xmlns:c16="http://schemas.microsoft.com/office/drawing/2014/chart" uri="{C3380CC4-5D6E-409C-BE32-E72D297353CC}">
              <c16:uniqueId val="{00000003-248A-4862-8B27-0BCCBA06A7DE}"/>
            </c:ext>
          </c:extLst>
        </c:ser>
        <c:dLbls>
          <c:showLegendKey val="0"/>
          <c:showVal val="1"/>
          <c:showCatName val="0"/>
          <c:showSerName val="0"/>
          <c:showPercent val="0"/>
          <c:showBubbleSize val="0"/>
        </c:dLbls>
        <c:gapWidth val="150"/>
        <c:gapDepth val="119"/>
        <c:shape val="box"/>
        <c:axId val="641959759"/>
        <c:axId val="641945839"/>
        <c:axId val="0"/>
      </c:bar3DChart>
      <c:catAx>
        <c:axId val="641959759"/>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641945839"/>
        <c:crosses val="autoZero"/>
        <c:auto val="1"/>
        <c:lblAlgn val="ctr"/>
        <c:lblOffset val="100"/>
        <c:noMultiLvlLbl val="0"/>
      </c:catAx>
      <c:valAx>
        <c:axId val="6419458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6419597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Boys</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1" i="0" u="none" strike="noStrike" kern="1200" baseline="0">
                    <a:solidFill>
                      <a:schemeClr val="bg1"/>
                    </a:solidFill>
                    <a:latin typeface="HK Modular" panose="020B060402020202020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LAST YEAR </c:v>
                </c:pt>
                <c:pt idx="1">
                  <c:v>THIS YEAR</c:v>
                </c:pt>
              </c:strCache>
            </c:strRef>
          </c:cat>
          <c:val>
            <c:numRef>
              <c:f>Sheet1!$B$2:$B$3</c:f>
              <c:numCache>
                <c:formatCode>General</c:formatCode>
                <c:ptCount val="2"/>
                <c:pt idx="0">
                  <c:v>98</c:v>
                </c:pt>
                <c:pt idx="1">
                  <c:v>325</c:v>
                </c:pt>
              </c:numCache>
            </c:numRef>
          </c:val>
          <c:extLst>
            <c:ext xmlns:c16="http://schemas.microsoft.com/office/drawing/2014/chart" uri="{C3380CC4-5D6E-409C-BE32-E72D297353CC}">
              <c16:uniqueId val="{00000000-6E73-4922-8231-2C718C6DC0C2}"/>
            </c:ext>
          </c:extLst>
        </c:ser>
        <c:ser>
          <c:idx val="1"/>
          <c:order val="1"/>
          <c:tx>
            <c:strRef>
              <c:f>Sheet1!$C$1</c:f>
              <c:strCache>
                <c:ptCount val="1"/>
                <c:pt idx="0">
                  <c:v>Girls</c:v>
                </c:pt>
              </c:strCache>
            </c:strRef>
          </c:tx>
          <c:spPr>
            <a:solidFill>
              <a:srgbClr val="33CC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HK Modular" panose="020B060402020202020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LAST YEAR </c:v>
                </c:pt>
                <c:pt idx="1">
                  <c:v>THIS YEAR</c:v>
                </c:pt>
              </c:strCache>
            </c:strRef>
          </c:cat>
          <c:val>
            <c:numRef>
              <c:f>Sheet1!$C$2:$C$3</c:f>
              <c:numCache>
                <c:formatCode>General</c:formatCode>
                <c:ptCount val="2"/>
                <c:pt idx="0">
                  <c:v>20</c:v>
                </c:pt>
                <c:pt idx="1">
                  <c:v>149</c:v>
                </c:pt>
              </c:numCache>
            </c:numRef>
          </c:val>
          <c:extLst>
            <c:ext xmlns:c16="http://schemas.microsoft.com/office/drawing/2014/chart" uri="{C3380CC4-5D6E-409C-BE32-E72D297353CC}">
              <c16:uniqueId val="{00000001-6E73-4922-8231-2C718C6DC0C2}"/>
            </c:ext>
          </c:extLst>
        </c:ser>
        <c:dLbls>
          <c:showLegendKey val="0"/>
          <c:showVal val="1"/>
          <c:showCatName val="0"/>
          <c:showSerName val="0"/>
          <c:showPercent val="0"/>
          <c:showBubbleSize val="0"/>
        </c:dLbls>
        <c:gapWidth val="100"/>
        <c:overlap val="100"/>
        <c:axId val="1636958527"/>
        <c:axId val="1636953247"/>
      </c:barChart>
      <c:catAx>
        <c:axId val="1636958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crossAx val="1636953247"/>
        <c:crosses val="autoZero"/>
        <c:auto val="1"/>
        <c:lblAlgn val="ctr"/>
        <c:lblOffset val="100"/>
        <c:noMultiLvlLbl val="0"/>
      </c:catAx>
      <c:valAx>
        <c:axId val="1636953247"/>
        <c:scaling>
          <c:orientation val="minMax"/>
        </c:scaling>
        <c:delete val="1"/>
        <c:axPos val="l"/>
        <c:numFmt formatCode="General" sourceLinked="1"/>
        <c:majorTickMark val="none"/>
        <c:minorTickMark val="none"/>
        <c:tickLblPos val="nextTo"/>
        <c:crossAx val="1636958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82"/>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explosion val="12"/>
            <c:spPr>
              <a:blipFill>
                <a:blip xmlns:r="http://schemas.openxmlformats.org/officeDocument/2006/relationships" r:embed="rId3"/>
                <a:tile tx="0" ty="0" sx="100000" sy="100000" flip="none" algn="tl"/>
              </a:blipFill>
              <a:ln>
                <a:noFill/>
              </a:ln>
              <a:effectLst>
                <a:outerShdw blurRad="76200" dist="12700" dir="8100000" sy="-23000" kx="800400" algn="br" rotWithShape="0">
                  <a:prstClr val="black">
                    <a:alpha val="2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2CF-4760-9468-D1DD7BE023BC}"/>
              </c:ext>
            </c:extLst>
          </c:dPt>
          <c:dPt>
            <c:idx val="1"/>
            <c:bubble3D val="0"/>
            <c:spPr>
              <a:blipFill>
                <a:blip xmlns:r="http://schemas.openxmlformats.org/officeDocument/2006/relationships" r:embed="rId4"/>
                <a:tile tx="0" ty="0" sx="100000" sy="100000" flip="none" algn="tl"/>
              </a:blipFill>
              <a:ln>
                <a:noFill/>
              </a:ln>
              <a:effectLst>
                <a:outerShdw blurRad="76200" dist="12700" dir="8100000" sy="-23000" kx="800400" algn="br" rotWithShape="0">
                  <a:prstClr val="black">
                    <a:alpha val="2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72CF-4760-9468-D1DD7BE023BC}"/>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2CF-4760-9468-D1DD7BE023BC}"/>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72CF-4760-9468-D1DD7BE023BC}"/>
              </c:ext>
            </c:extLst>
          </c:dPt>
          <c:dLbls>
            <c:dLbl>
              <c:idx val="0"/>
              <c:layout>
                <c:manualLayout>
                  <c:x val="0.20937500000000001"/>
                  <c:y val="0.15781249999999999"/>
                </c:manualLayout>
              </c:layout>
              <c:spPr>
                <a:noFill/>
                <a:ln>
                  <a:noFill/>
                </a:ln>
                <a:effectLst/>
              </c:spPr>
              <c:txPr>
                <a:bodyPr rot="0" spcFirstLastPara="1" vertOverflow="ellipsis" vert="horz" wrap="square" lIns="38100" tIns="19050" rIns="38100" bIns="19050" anchor="ctr" anchorCtr="1">
                  <a:spAutoFit/>
                </a:bodyPr>
                <a:lstStyle/>
                <a:p>
                  <a:pPr>
                    <a:defRPr sz="2400" b="1" i="0" u="none" strike="noStrike" kern="1200" spc="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2CF-4760-9468-D1DD7BE023BC}"/>
                </c:ext>
              </c:extLst>
            </c:dLbl>
            <c:dLbl>
              <c:idx val="1"/>
              <c:layout>
                <c:manualLayout>
                  <c:x val="-0.15851811870290408"/>
                  <c:y val="-0.20553769244938544"/>
                </c:manualLayout>
              </c:layout>
              <c:spPr>
                <a:noFill/>
                <a:ln>
                  <a:noFill/>
                </a:ln>
                <a:effectLst/>
              </c:spPr>
              <c:txPr>
                <a:bodyPr rot="0" spcFirstLastPara="1" vertOverflow="ellipsis" vert="horz" wrap="square" lIns="38100" tIns="19050" rIns="38100" bIns="19050" anchor="ctr" anchorCtr="1">
                  <a:noAutofit/>
                </a:bodyPr>
                <a:lstStyle/>
                <a:p>
                  <a:pPr>
                    <a:defRPr sz="1800" b="1" i="0" u="none" strike="noStrike" kern="1200" spc="0" baseline="0">
                      <a:solidFill>
                        <a:srgbClr val="7030A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2470833333333334"/>
                      <c:h val="0.10308599901574804"/>
                    </c:manualLayout>
                  </c15:layout>
                </c:ext>
                <c:ext xmlns:c16="http://schemas.microsoft.com/office/drawing/2014/chart" uri="{C3380CC4-5D6E-409C-BE32-E72D297353CC}">
                  <c16:uniqueId val="{00000002-72CF-4760-9468-D1DD7BE023BC}"/>
                </c:ext>
              </c:extLst>
            </c:dLbl>
            <c:dLbl>
              <c:idx val="2"/>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3-72CF-4760-9468-D1DD7BE023BC}"/>
                </c:ext>
              </c:extLst>
            </c:dLbl>
            <c:dLbl>
              <c:idx val="3"/>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4-72CF-4760-9468-D1DD7BE023BC}"/>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Before Incident</c:v>
                </c:pt>
                <c:pt idx="1">
                  <c:v>After incident</c:v>
                </c:pt>
              </c:strCache>
            </c:strRef>
          </c:cat>
          <c:val>
            <c:numRef>
              <c:f>Sheet1!$B$2:$B$5</c:f>
              <c:numCache>
                <c:formatCode>General</c:formatCode>
                <c:ptCount val="4"/>
                <c:pt idx="0">
                  <c:v>910</c:v>
                </c:pt>
                <c:pt idx="1">
                  <c:v>177</c:v>
                </c:pt>
              </c:numCache>
            </c:numRef>
          </c:val>
          <c:extLst>
            <c:ext xmlns:c16="http://schemas.microsoft.com/office/drawing/2014/chart" uri="{C3380CC4-5D6E-409C-BE32-E72D297353CC}">
              <c16:uniqueId val="{00000000-72CF-4760-9468-D1DD7BE023BC}"/>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5">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rgbClr val="FFFFCC"/>
            </a:solidFill>
            <a:ln>
              <a:solidFill>
                <a:srgbClr val="3A0661">
                  <a:alpha val="98000"/>
                </a:srgbClr>
              </a:solidFill>
            </a:ln>
            <a:effectLst>
              <a:outerShdw blurRad="40000" dist="23000" dir="5400000" rotWithShape="0">
                <a:srgbClr val="000000">
                  <a:alpha val="35000"/>
                </a:srgbClr>
              </a:outerShdw>
            </a:effectLst>
            <a:scene3d>
              <a:camera prst="orthographicFront"/>
              <a:lightRig rig="threePt" dir="t">
                <a:rot lat="0" lon="0" rev="1200000"/>
              </a:lightRig>
            </a:scene3d>
            <a:sp3d/>
          </c:spPr>
          <c:dLbls>
            <c:spPr>
              <a:noFill/>
              <a:ln>
                <a:noFill/>
              </a:ln>
              <a:effectLst/>
            </c:spPr>
            <c:txPr>
              <a:bodyPr rot="0" spcFirstLastPara="1" vertOverflow="ellipsis" vert="horz" wrap="square" anchor="ctr" anchorCtr="1"/>
              <a:lstStyle/>
              <a:p>
                <a:pPr>
                  <a:defRPr sz="2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DAY 1</c:v>
                </c:pt>
                <c:pt idx="1">
                  <c:v>DAY 2</c:v>
                </c:pt>
                <c:pt idx="2">
                  <c:v>DAY 3</c:v>
                </c:pt>
                <c:pt idx="3">
                  <c:v>DAY 4</c:v>
                </c:pt>
                <c:pt idx="4">
                  <c:v>DAY 5</c:v>
                </c:pt>
                <c:pt idx="5">
                  <c:v>LAST DAY</c:v>
                </c:pt>
              </c:strCache>
            </c:strRef>
          </c:cat>
          <c:val>
            <c:numRef>
              <c:f>Sheet1!$B$2:$B$7</c:f>
              <c:numCache>
                <c:formatCode>General</c:formatCode>
                <c:ptCount val="6"/>
                <c:pt idx="0">
                  <c:v>7</c:v>
                </c:pt>
                <c:pt idx="1">
                  <c:v>37</c:v>
                </c:pt>
                <c:pt idx="2">
                  <c:v>40</c:v>
                </c:pt>
                <c:pt idx="3">
                  <c:v>49</c:v>
                </c:pt>
                <c:pt idx="4">
                  <c:v>76</c:v>
                </c:pt>
                <c:pt idx="5">
                  <c:v>272</c:v>
                </c:pt>
              </c:numCache>
            </c:numRef>
          </c:val>
          <c:extLst>
            <c:ext xmlns:c16="http://schemas.microsoft.com/office/drawing/2014/chart" uri="{C3380CC4-5D6E-409C-BE32-E72D297353CC}">
              <c16:uniqueId val="{00000000-D9B6-4F86-AC8C-6E01FAB13E8A}"/>
            </c:ext>
          </c:extLst>
        </c:ser>
        <c:dLbls>
          <c:showLegendKey val="0"/>
          <c:showVal val="1"/>
          <c:showCatName val="0"/>
          <c:showSerName val="0"/>
          <c:showPercent val="0"/>
          <c:showBubbleSize val="0"/>
        </c:dLbls>
        <c:axId val="546987119"/>
        <c:axId val="546987599"/>
      </c:areaChart>
      <c:barChart>
        <c:barDir val="col"/>
        <c:grouping val="clustered"/>
        <c:varyColors val="0"/>
        <c:ser>
          <c:idx val="1"/>
          <c:order val="1"/>
          <c:tx>
            <c:strRef>
              <c:f>Sheet1!$C$1</c:f>
              <c:strCache>
                <c:ptCount val="1"/>
                <c:pt idx="0">
                  <c:v>Column1</c:v>
                </c:pt>
              </c:strCache>
            </c:strRef>
          </c:tx>
          <c:spPr>
            <a:solidFill>
              <a:srgbClr val="7030A0"/>
            </a:solidFill>
            <a:ln>
              <a:noFill/>
            </a:ln>
            <a:effectLst>
              <a:innerShdw blurRad="63500" dist="50800" dir="5400000">
                <a:prstClr val="black">
                  <a:alpha val="50000"/>
                </a:prstClr>
              </a:innerShdw>
            </a:effectLst>
            <a:scene3d>
              <a:camera prst="orthographicFront"/>
              <a:lightRig rig="threePt" dir="t">
                <a:rot lat="0" lon="0" rev="1200000"/>
              </a:lightRig>
            </a:scene3d>
            <a:sp3d>
              <a:bevelT/>
            </a:sp3d>
          </c:spPr>
          <c:invertIfNegative val="0"/>
          <c:dPt>
            <c:idx val="5"/>
            <c:invertIfNegative val="0"/>
            <c:bubble3D val="0"/>
            <c:spPr>
              <a:solidFill>
                <a:srgbClr val="7030A0"/>
              </a:solidFill>
              <a:ln>
                <a:solidFill>
                  <a:srgbClr val="EAEAEA"/>
                </a:solidFill>
              </a:ln>
              <a:effectLst>
                <a:innerShdw blurRad="63500" dist="50800" dir="5400000">
                  <a:prstClr val="black">
                    <a:alpha val="50000"/>
                  </a:prstClr>
                </a:innerShdw>
              </a:effectLst>
              <a:scene3d>
                <a:camera prst="orthographicFront"/>
                <a:lightRig rig="threePt" dir="t">
                  <a:rot lat="0" lon="0" rev="1200000"/>
                </a:lightRig>
              </a:scene3d>
              <a:sp3d>
                <a:bevelT/>
              </a:sp3d>
            </c:spPr>
            <c:extLst>
              <c:ext xmlns:c16="http://schemas.microsoft.com/office/drawing/2014/chart" uri="{C3380CC4-5D6E-409C-BE32-E72D297353CC}">
                <c16:uniqueId val="{00000005-D9B6-4F86-AC8C-6E01FAB13E8A}"/>
              </c:ext>
            </c:extLst>
          </c:dPt>
          <c:dLbls>
            <c:delete val="1"/>
          </c:dLbls>
          <c:cat>
            <c:strRef>
              <c:f>Sheet1!$A$2:$A$7</c:f>
              <c:strCache>
                <c:ptCount val="6"/>
                <c:pt idx="0">
                  <c:v>DAY 1</c:v>
                </c:pt>
                <c:pt idx="1">
                  <c:v>DAY 2</c:v>
                </c:pt>
                <c:pt idx="2">
                  <c:v>DAY 3</c:v>
                </c:pt>
                <c:pt idx="3">
                  <c:v>DAY 4</c:v>
                </c:pt>
                <c:pt idx="4">
                  <c:v>DAY 5</c:v>
                </c:pt>
                <c:pt idx="5">
                  <c:v>LAST DAY</c:v>
                </c:pt>
              </c:strCache>
            </c:strRef>
          </c:cat>
          <c:val>
            <c:numRef>
              <c:f>Sheet1!$C$2:$C$7</c:f>
              <c:numCache>
                <c:formatCode>General</c:formatCode>
                <c:ptCount val="6"/>
                <c:pt idx="0">
                  <c:v>7</c:v>
                </c:pt>
                <c:pt idx="1">
                  <c:v>37</c:v>
                </c:pt>
                <c:pt idx="2">
                  <c:v>40</c:v>
                </c:pt>
                <c:pt idx="3">
                  <c:v>49</c:v>
                </c:pt>
                <c:pt idx="4">
                  <c:v>76</c:v>
                </c:pt>
                <c:pt idx="5">
                  <c:v>272</c:v>
                </c:pt>
              </c:numCache>
            </c:numRef>
          </c:val>
          <c:extLst>
            <c:ext xmlns:c16="http://schemas.microsoft.com/office/drawing/2014/chart" uri="{C3380CC4-5D6E-409C-BE32-E72D297353CC}">
              <c16:uniqueId val="{00000004-D9B6-4F86-AC8C-6E01FAB13E8A}"/>
            </c:ext>
          </c:extLst>
        </c:ser>
        <c:dLbls>
          <c:showLegendKey val="0"/>
          <c:showVal val="1"/>
          <c:showCatName val="0"/>
          <c:showSerName val="0"/>
          <c:showPercent val="0"/>
          <c:showBubbleSize val="0"/>
        </c:dLbls>
        <c:gapWidth val="195"/>
        <c:axId val="546987119"/>
        <c:axId val="546987599"/>
      </c:barChart>
      <c:catAx>
        <c:axId val="54698711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546987599"/>
        <c:crosses val="autoZero"/>
        <c:auto val="1"/>
        <c:lblAlgn val="ctr"/>
        <c:lblOffset val="100"/>
        <c:noMultiLvlLbl val="0"/>
      </c:catAx>
      <c:valAx>
        <c:axId val="546987599"/>
        <c:scaling>
          <c:orientation val="minMax"/>
        </c:scaling>
        <c:delete val="1"/>
        <c:axPos val="l"/>
        <c:numFmt formatCode="General" sourceLinked="1"/>
        <c:majorTickMark val="none"/>
        <c:minorTickMark val="none"/>
        <c:tickLblPos val="nextTo"/>
        <c:crossAx val="5469871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7DD47-384F-4F15-95E9-E9AD55973B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2EEA7F0-8733-441E-81F0-B20F8906B519}">
      <dgm:prSet phldrT="[Text]" custT="1">
        <dgm:style>
          <a:lnRef idx="0">
            <a:scrgbClr r="0" g="0" b="0"/>
          </a:lnRef>
          <a:fillRef idx="0">
            <a:scrgbClr r="0" g="0" b="0"/>
          </a:fillRef>
          <a:effectRef idx="0">
            <a:scrgbClr r="0" g="0" b="0"/>
          </a:effectRef>
          <a:fontRef idx="minor">
            <a:schemeClr val="lt1"/>
          </a:fontRef>
        </dgm:style>
      </dgm:prSet>
      <dgm:spPr>
        <a:solidFill>
          <a:schemeClr val="accent4">
            <a:lumMod val="75000"/>
            <a:alpha val="49804"/>
          </a:schemeClr>
        </a:solidFill>
        <a:ln>
          <a:noFill/>
        </a:ln>
      </dgm:spPr>
      <dgm:t>
        <a:bodyPr/>
        <a:lstStyle/>
        <a:p>
          <a:r>
            <a:rPr lang="en-US" sz="2000" dirty="0">
              <a:latin typeface="HK Modular" panose="020B0604020202020204" charset="0"/>
            </a:rPr>
            <a:t>DIVERSE AUDIENCE</a:t>
          </a:r>
        </a:p>
      </dgm:t>
    </dgm:pt>
    <dgm:pt modelId="{40F369A8-A2B8-4B07-AC71-F7AE4D0E8886}" type="parTrans" cxnId="{F72629F0-6FEA-47DA-80DF-45E7A1C5A332}">
      <dgm:prSet/>
      <dgm:spPr/>
      <dgm:t>
        <a:bodyPr/>
        <a:lstStyle/>
        <a:p>
          <a:endParaRPr lang="en-US"/>
        </a:p>
      </dgm:t>
    </dgm:pt>
    <dgm:pt modelId="{0BB70BAE-704B-4243-8545-2E550A468B29}" type="sibTrans" cxnId="{F72629F0-6FEA-47DA-80DF-45E7A1C5A332}">
      <dgm:prSet/>
      <dgm:spPr/>
      <dgm:t>
        <a:bodyPr/>
        <a:lstStyle/>
        <a:p>
          <a:endParaRPr lang="en-US"/>
        </a:p>
      </dgm:t>
    </dgm:pt>
    <dgm:pt modelId="{CDC138F3-70E8-4ED3-8620-96D1C35D44B1}">
      <dgm:prSet phldrT="[Text]" custT="1"/>
      <dgm:spPr>
        <a:solidFill>
          <a:schemeClr val="accent4">
            <a:lumMod val="75000"/>
            <a:alpha val="50000"/>
          </a:schemeClr>
        </a:solidFill>
        <a:ln>
          <a:noFill/>
        </a:ln>
      </dgm:spPr>
      <dgm:t>
        <a:bodyPr/>
        <a:lstStyle/>
        <a:p>
          <a:r>
            <a:rPr lang="en-US" sz="2000" dirty="0">
              <a:latin typeface="HK Modular" panose="020B0604020202020204" charset="0"/>
            </a:rPr>
            <a:t>SPENDING POWER</a:t>
          </a:r>
        </a:p>
      </dgm:t>
    </dgm:pt>
    <dgm:pt modelId="{2372F100-093D-40FD-8201-1FF5B00F6E4D}" type="parTrans" cxnId="{D809FABD-E684-4C8D-848B-F350F17B7BAB}">
      <dgm:prSet/>
      <dgm:spPr/>
      <dgm:t>
        <a:bodyPr/>
        <a:lstStyle/>
        <a:p>
          <a:endParaRPr lang="en-US"/>
        </a:p>
      </dgm:t>
    </dgm:pt>
    <dgm:pt modelId="{B48065C3-E89A-45A5-AC14-E6D22B9A936B}" type="sibTrans" cxnId="{D809FABD-E684-4C8D-848B-F350F17B7BAB}">
      <dgm:prSet/>
      <dgm:spPr/>
      <dgm:t>
        <a:bodyPr/>
        <a:lstStyle/>
        <a:p>
          <a:endParaRPr lang="en-US"/>
        </a:p>
      </dgm:t>
    </dgm:pt>
    <dgm:pt modelId="{C354C889-E2AA-4794-A2E4-9F6623131E98}">
      <dgm:prSet phldrT="[Text]" custT="1"/>
      <dgm:spPr>
        <a:solidFill>
          <a:schemeClr val="accent4">
            <a:lumMod val="75000"/>
            <a:alpha val="51000"/>
          </a:schemeClr>
        </a:solidFill>
        <a:ln>
          <a:noFill/>
        </a:ln>
      </dgm:spPr>
      <dgm:t>
        <a:bodyPr/>
        <a:lstStyle/>
        <a:p>
          <a:r>
            <a:rPr lang="en-US" sz="2000" dirty="0">
              <a:latin typeface="HK Modular" panose="020B0604020202020204" charset="0"/>
            </a:rPr>
            <a:t>SALES STRATEGY</a:t>
          </a:r>
        </a:p>
      </dgm:t>
    </dgm:pt>
    <dgm:pt modelId="{FB842C31-5634-4B7E-BA41-EF05221739EE}" type="parTrans" cxnId="{C35E3CF3-638D-499B-BE4D-E52B88DBD515}">
      <dgm:prSet/>
      <dgm:spPr/>
      <dgm:t>
        <a:bodyPr/>
        <a:lstStyle/>
        <a:p>
          <a:endParaRPr lang="en-US"/>
        </a:p>
      </dgm:t>
    </dgm:pt>
    <dgm:pt modelId="{F9E15D67-4AF1-4573-9EB4-D13AC041B763}" type="sibTrans" cxnId="{C35E3CF3-638D-499B-BE4D-E52B88DBD515}">
      <dgm:prSet/>
      <dgm:spPr/>
      <dgm:t>
        <a:bodyPr/>
        <a:lstStyle/>
        <a:p>
          <a:endParaRPr lang="en-US"/>
        </a:p>
      </dgm:t>
    </dgm:pt>
    <dgm:pt modelId="{72C84397-D098-47C6-A100-6F173F1118B9}">
      <dgm:prSet>
        <dgm:style>
          <a:lnRef idx="0">
            <a:scrgbClr r="0" g="0" b="0"/>
          </a:lnRef>
          <a:fillRef idx="0">
            <a:scrgbClr r="0" g="0" b="0"/>
          </a:fillRef>
          <a:effectRef idx="0">
            <a:scrgbClr r="0" g="0" b="0"/>
          </a:effectRef>
          <a:fontRef idx="minor">
            <a:schemeClr val="lt1"/>
          </a:fontRef>
        </dgm:style>
      </dgm:prSet>
      <dgm:spPr>
        <a:gradFill flip="none" rotWithShape="1">
          <a:gsLst>
            <a:gs pos="98000">
              <a:srgbClr val="932DA3"/>
            </a:gs>
            <a:gs pos="50000">
              <a:srgbClr val="7030A0"/>
            </a:gs>
            <a:gs pos="0">
              <a:schemeClr val="accent4">
                <a:lumMod val="50000"/>
              </a:schemeClr>
            </a:gs>
          </a:gsLst>
          <a:lin ang="16200000" scaled="1"/>
          <a:tileRect/>
        </a:gradFill>
        <a:ln>
          <a:noFill/>
        </a:ln>
        <a:scene3d>
          <a:camera prst="orthographicFront"/>
          <a:lightRig rig="threePt" dir="t"/>
        </a:scene3d>
        <a:sp3d>
          <a:bevelT w="165100" prst="coolSlant"/>
        </a:sp3d>
      </dgm:spPr>
      <dgm:t>
        <a:bodyPr/>
        <a:lstStyle/>
        <a:p>
          <a:pPr algn="l">
            <a:buNone/>
          </a:pPr>
          <a:r>
            <a:rPr lang="en-US" b="0" i="0" dirty="0">
              <a:solidFill>
                <a:schemeClr val="bg1"/>
              </a:solidFill>
            </a:rPr>
            <a:t>   Our customer base includes Undergraduate (UG), Postgraduate (PG), and PhD students. </a:t>
          </a:r>
          <a:br>
            <a:rPr lang="en-US" dirty="0">
              <a:solidFill>
                <a:schemeClr val="bg1"/>
              </a:solidFill>
            </a:rPr>
          </a:br>
          <a:endParaRPr lang="en-US" dirty="0">
            <a:solidFill>
              <a:schemeClr val="bg1"/>
            </a:solidFill>
          </a:endParaRPr>
        </a:p>
      </dgm:t>
    </dgm:pt>
    <dgm:pt modelId="{3E84E32B-AC62-4C3C-8BB8-B5FF5F715B32}" type="parTrans" cxnId="{2ACADEE7-A3F1-4048-B97E-F3AF06F29919}">
      <dgm:prSet/>
      <dgm:spPr/>
      <dgm:t>
        <a:bodyPr/>
        <a:lstStyle/>
        <a:p>
          <a:endParaRPr lang="en-US"/>
        </a:p>
      </dgm:t>
    </dgm:pt>
    <dgm:pt modelId="{F2F14E09-93C4-4494-A152-C5B829732AC3}" type="sibTrans" cxnId="{2ACADEE7-A3F1-4048-B97E-F3AF06F29919}">
      <dgm:prSet/>
      <dgm:spPr/>
      <dgm:t>
        <a:bodyPr/>
        <a:lstStyle/>
        <a:p>
          <a:endParaRPr lang="en-US"/>
        </a:p>
      </dgm:t>
    </dgm:pt>
    <dgm:pt modelId="{D798B895-ED2E-42B1-818B-41FE9F8B3D02}">
      <dgm:prSet/>
      <dgm:spPr>
        <a:gradFill rotWithShape="0">
          <a:gsLst>
            <a:gs pos="98000">
              <a:srgbClr val="932DA3"/>
            </a:gs>
            <a:gs pos="50000">
              <a:srgbClr val="7030A0"/>
            </a:gs>
            <a:gs pos="0">
              <a:schemeClr val="accent4">
                <a:lumMod val="50000"/>
              </a:schemeClr>
            </a:gs>
          </a:gsLst>
          <a:lin ang="16200000" scaled="1"/>
        </a:gradFill>
        <a:scene3d>
          <a:camera prst="orthographicFront"/>
          <a:lightRig rig="threePt" dir="t"/>
        </a:scene3d>
        <a:sp3d>
          <a:bevelT w="165100" prst="coolSlant"/>
        </a:sp3d>
      </dgm:spPr>
      <dgm:t>
        <a:bodyPr/>
        <a:lstStyle/>
        <a:p>
          <a:pPr>
            <a:buNone/>
          </a:pPr>
          <a:r>
            <a:rPr lang="en-US" b="0" i="0" dirty="0"/>
            <a:t>   </a:t>
          </a:r>
          <a:r>
            <a:rPr lang="en-US" b="0" i="0" dirty="0">
              <a:solidFill>
                <a:schemeClr val="bg1"/>
              </a:solidFill>
            </a:rPr>
            <a:t>To maximize sales, we should focus more on PG and PhD students while providing affordable options for UG students</a:t>
          </a:r>
          <a:endParaRPr lang="en-US" dirty="0">
            <a:solidFill>
              <a:schemeClr val="bg1"/>
            </a:solidFill>
          </a:endParaRPr>
        </a:p>
      </dgm:t>
    </dgm:pt>
    <dgm:pt modelId="{90B12FB3-B7BE-4610-A81A-D36DD227FBDD}" type="parTrans" cxnId="{A4A2FFF1-9F75-4C4F-8361-5DD8E8DAC306}">
      <dgm:prSet/>
      <dgm:spPr/>
      <dgm:t>
        <a:bodyPr/>
        <a:lstStyle/>
        <a:p>
          <a:endParaRPr lang="en-US"/>
        </a:p>
      </dgm:t>
    </dgm:pt>
    <dgm:pt modelId="{7322CCE4-BBF5-449B-BEAC-D63DAE956139}" type="sibTrans" cxnId="{A4A2FFF1-9F75-4C4F-8361-5DD8E8DAC306}">
      <dgm:prSet/>
      <dgm:spPr/>
      <dgm:t>
        <a:bodyPr/>
        <a:lstStyle/>
        <a:p>
          <a:endParaRPr lang="en-US"/>
        </a:p>
      </dgm:t>
    </dgm:pt>
    <dgm:pt modelId="{91EC1549-8B38-4B06-898E-E7C94EE1670B}">
      <dgm:prSet/>
      <dgm:spPr>
        <a:gradFill rotWithShape="0">
          <a:gsLst>
            <a:gs pos="98000">
              <a:srgbClr val="932DA3"/>
            </a:gs>
            <a:gs pos="50000">
              <a:srgbClr val="7030A0"/>
            </a:gs>
            <a:gs pos="0">
              <a:schemeClr val="accent4">
                <a:lumMod val="50000"/>
              </a:schemeClr>
            </a:gs>
          </a:gsLst>
          <a:lin ang="16200000" scaled="1"/>
        </a:gradFill>
        <a:scene3d>
          <a:camera prst="orthographicFront"/>
          <a:lightRig rig="threePt" dir="t"/>
        </a:scene3d>
        <a:sp3d>
          <a:bevelT w="165100" prst="coolSlant"/>
        </a:sp3d>
      </dgm:spPr>
      <dgm:t>
        <a:bodyPr/>
        <a:lstStyle/>
        <a:p>
          <a:pPr>
            <a:buNone/>
          </a:pPr>
          <a:r>
            <a:rPr lang="en-US" b="0" i="0" dirty="0"/>
            <a:t>   </a:t>
          </a:r>
          <a:r>
            <a:rPr lang="en-US" b="0" i="0" dirty="0">
              <a:solidFill>
                <a:schemeClr val="bg1"/>
              </a:solidFill>
            </a:rPr>
            <a:t>UG students have limited budgets and spend less, whereas PG and PhD students place larger orders.</a:t>
          </a:r>
          <a:endParaRPr lang="en-US" dirty="0">
            <a:solidFill>
              <a:schemeClr val="bg1"/>
            </a:solidFill>
          </a:endParaRPr>
        </a:p>
      </dgm:t>
    </dgm:pt>
    <dgm:pt modelId="{85C0E2FE-8CFB-4603-9961-1277F2FD1F45}" type="sibTrans" cxnId="{D55CA9E1-D2D2-4EC7-A24E-DD7468AC0CCB}">
      <dgm:prSet/>
      <dgm:spPr/>
      <dgm:t>
        <a:bodyPr/>
        <a:lstStyle/>
        <a:p>
          <a:endParaRPr lang="en-US"/>
        </a:p>
      </dgm:t>
    </dgm:pt>
    <dgm:pt modelId="{7BE2E6A5-EA86-4E91-B02F-1AB171357F53}" type="parTrans" cxnId="{D55CA9E1-D2D2-4EC7-A24E-DD7468AC0CCB}">
      <dgm:prSet/>
      <dgm:spPr/>
      <dgm:t>
        <a:bodyPr/>
        <a:lstStyle/>
        <a:p>
          <a:endParaRPr lang="en-US"/>
        </a:p>
      </dgm:t>
    </dgm:pt>
    <dgm:pt modelId="{92330028-658B-4082-A73B-9ABB3A7DCC8E}" type="pres">
      <dgm:prSet presAssocID="{3F47DD47-384F-4F15-95E9-E9AD55973BB4}" presName="linear" presStyleCnt="0">
        <dgm:presLayoutVars>
          <dgm:dir/>
          <dgm:animLvl val="lvl"/>
          <dgm:resizeHandles val="exact"/>
        </dgm:presLayoutVars>
      </dgm:prSet>
      <dgm:spPr/>
    </dgm:pt>
    <dgm:pt modelId="{38B001B8-D1DF-4E94-B7AF-7D58C3785F47}" type="pres">
      <dgm:prSet presAssocID="{A2EEA7F0-8733-441E-81F0-B20F8906B519}" presName="parentLin" presStyleCnt="0"/>
      <dgm:spPr/>
    </dgm:pt>
    <dgm:pt modelId="{D86967BE-405B-470E-A697-20C3B1CDBB4D}" type="pres">
      <dgm:prSet presAssocID="{A2EEA7F0-8733-441E-81F0-B20F8906B519}" presName="parentLeftMargin" presStyleLbl="node1" presStyleIdx="0" presStyleCnt="3"/>
      <dgm:spPr/>
    </dgm:pt>
    <dgm:pt modelId="{D5875E96-8398-4287-9717-B0B926ED0D48}" type="pres">
      <dgm:prSet presAssocID="{A2EEA7F0-8733-441E-81F0-B20F8906B519}" presName="parentText" presStyleLbl="node1" presStyleIdx="0" presStyleCnt="3">
        <dgm:presLayoutVars>
          <dgm:chMax val="0"/>
          <dgm:bulletEnabled val="1"/>
        </dgm:presLayoutVars>
      </dgm:prSet>
      <dgm:spPr/>
    </dgm:pt>
    <dgm:pt modelId="{181A679A-5FF7-458B-92DB-572F4220F10C}" type="pres">
      <dgm:prSet presAssocID="{A2EEA7F0-8733-441E-81F0-B20F8906B519}" presName="negativeSpace" presStyleCnt="0"/>
      <dgm:spPr/>
    </dgm:pt>
    <dgm:pt modelId="{F7CD1BFD-ED02-49DC-B37C-9401639DC274}" type="pres">
      <dgm:prSet presAssocID="{A2EEA7F0-8733-441E-81F0-B20F8906B519}" presName="childText" presStyleLbl="conFgAcc1" presStyleIdx="0" presStyleCnt="3">
        <dgm:presLayoutVars>
          <dgm:bulletEnabled val="1"/>
        </dgm:presLayoutVars>
      </dgm:prSet>
      <dgm:spPr/>
    </dgm:pt>
    <dgm:pt modelId="{305F8A11-C4FF-4303-9882-D6690B622DCA}" type="pres">
      <dgm:prSet presAssocID="{0BB70BAE-704B-4243-8545-2E550A468B29}" presName="spaceBetweenRectangles" presStyleCnt="0"/>
      <dgm:spPr/>
    </dgm:pt>
    <dgm:pt modelId="{68E6243E-D5B8-4896-A356-B49D484E76B7}" type="pres">
      <dgm:prSet presAssocID="{CDC138F3-70E8-4ED3-8620-96D1C35D44B1}" presName="parentLin" presStyleCnt="0"/>
      <dgm:spPr/>
    </dgm:pt>
    <dgm:pt modelId="{B9B16D80-01A9-4390-A799-3FF6D9A82922}" type="pres">
      <dgm:prSet presAssocID="{CDC138F3-70E8-4ED3-8620-96D1C35D44B1}" presName="parentLeftMargin" presStyleLbl="node1" presStyleIdx="0" presStyleCnt="3"/>
      <dgm:spPr/>
    </dgm:pt>
    <dgm:pt modelId="{B1F882DF-7D1B-4C47-8F5F-D0E24ABB1F52}" type="pres">
      <dgm:prSet presAssocID="{CDC138F3-70E8-4ED3-8620-96D1C35D44B1}" presName="parentText" presStyleLbl="node1" presStyleIdx="1" presStyleCnt="3">
        <dgm:presLayoutVars>
          <dgm:chMax val="0"/>
          <dgm:bulletEnabled val="1"/>
        </dgm:presLayoutVars>
      </dgm:prSet>
      <dgm:spPr/>
    </dgm:pt>
    <dgm:pt modelId="{41DDEA01-E0FB-472C-B3C1-E9AC83EE3EBD}" type="pres">
      <dgm:prSet presAssocID="{CDC138F3-70E8-4ED3-8620-96D1C35D44B1}" presName="negativeSpace" presStyleCnt="0"/>
      <dgm:spPr/>
    </dgm:pt>
    <dgm:pt modelId="{B5F43988-FE6B-41E2-B906-F34BB05D4056}" type="pres">
      <dgm:prSet presAssocID="{CDC138F3-70E8-4ED3-8620-96D1C35D44B1}" presName="childText" presStyleLbl="conFgAcc1" presStyleIdx="1" presStyleCnt="3">
        <dgm:presLayoutVars>
          <dgm:bulletEnabled val="1"/>
        </dgm:presLayoutVars>
      </dgm:prSet>
      <dgm:spPr/>
    </dgm:pt>
    <dgm:pt modelId="{7422E07D-B121-40B6-826D-9F16FF1C3BBB}" type="pres">
      <dgm:prSet presAssocID="{B48065C3-E89A-45A5-AC14-E6D22B9A936B}" presName="spaceBetweenRectangles" presStyleCnt="0"/>
      <dgm:spPr/>
    </dgm:pt>
    <dgm:pt modelId="{C3CBD5AF-409A-4226-9E80-E72E13C7ECF4}" type="pres">
      <dgm:prSet presAssocID="{C354C889-E2AA-4794-A2E4-9F6623131E98}" presName="parentLin" presStyleCnt="0"/>
      <dgm:spPr/>
    </dgm:pt>
    <dgm:pt modelId="{D53AF585-2C53-48F9-B20D-0CDFD8CDAB34}" type="pres">
      <dgm:prSet presAssocID="{C354C889-E2AA-4794-A2E4-9F6623131E98}" presName="parentLeftMargin" presStyleLbl="node1" presStyleIdx="1" presStyleCnt="3"/>
      <dgm:spPr/>
    </dgm:pt>
    <dgm:pt modelId="{6B041192-5215-47DC-8BC6-8634F8AD0EC9}" type="pres">
      <dgm:prSet presAssocID="{C354C889-E2AA-4794-A2E4-9F6623131E98}" presName="parentText" presStyleLbl="node1" presStyleIdx="2" presStyleCnt="3">
        <dgm:presLayoutVars>
          <dgm:chMax val="0"/>
          <dgm:bulletEnabled val="1"/>
        </dgm:presLayoutVars>
      </dgm:prSet>
      <dgm:spPr/>
    </dgm:pt>
    <dgm:pt modelId="{936CB969-4856-4527-AE57-144D786FFD4E}" type="pres">
      <dgm:prSet presAssocID="{C354C889-E2AA-4794-A2E4-9F6623131E98}" presName="negativeSpace" presStyleCnt="0"/>
      <dgm:spPr/>
    </dgm:pt>
    <dgm:pt modelId="{9B5EA0B8-A437-46E6-992C-B6BCB47B2A21}" type="pres">
      <dgm:prSet presAssocID="{C354C889-E2AA-4794-A2E4-9F6623131E98}" presName="childText" presStyleLbl="conFgAcc1" presStyleIdx="2" presStyleCnt="3">
        <dgm:presLayoutVars>
          <dgm:bulletEnabled val="1"/>
        </dgm:presLayoutVars>
      </dgm:prSet>
      <dgm:spPr/>
    </dgm:pt>
  </dgm:ptLst>
  <dgm:cxnLst>
    <dgm:cxn modelId="{E955810D-17C3-44B4-BC0D-4647EFFF5F21}" type="presOf" srcId="{91EC1549-8B38-4B06-898E-E7C94EE1670B}" destId="{B5F43988-FE6B-41E2-B906-F34BB05D4056}" srcOrd="0" destOrd="0" presId="urn:microsoft.com/office/officeart/2005/8/layout/list1"/>
    <dgm:cxn modelId="{99C2303B-A7C4-4FA8-95E3-859CFC6A66B4}" type="presOf" srcId="{A2EEA7F0-8733-441E-81F0-B20F8906B519}" destId="{D5875E96-8398-4287-9717-B0B926ED0D48}" srcOrd="1" destOrd="0" presId="urn:microsoft.com/office/officeart/2005/8/layout/list1"/>
    <dgm:cxn modelId="{566ABC6E-AF2E-4252-BABB-333CD7548E82}" type="presOf" srcId="{CDC138F3-70E8-4ED3-8620-96D1C35D44B1}" destId="{B9B16D80-01A9-4390-A799-3FF6D9A82922}" srcOrd="0" destOrd="0" presId="urn:microsoft.com/office/officeart/2005/8/layout/list1"/>
    <dgm:cxn modelId="{A917F880-8F0B-4F5C-B3D3-B0CA0A367DAD}" type="presOf" srcId="{A2EEA7F0-8733-441E-81F0-B20F8906B519}" destId="{D86967BE-405B-470E-A697-20C3B1CDBB4D}" srcOrd="0" destOrd="0" presId="urn:microsoft.com/office/officeart/2005/8/layout/list1"/>
    <dgm:cxn modelId="{ECE90091-A25B-4113-9BFC-7AEEB67F59EF}" type="presOf" srcId="{CDC138F3-70E8-4ED3-8620-96D1C35D44B1}" destId="{B1F882DF-7D1B-4C47-8F5F-D0E24ABB1F52}" srcOrd="1" destOrd="0" presId="urn:microsoft.com/office/officeart/2005/8/layout/list1"/>
    <dgm:cxn modelId="{64A3DE99-258F-41AC-8B08-6BB9F2304C42}" type="presOf" srcId="{3F47DD47-384F-4F15-95E9-E9AD55973BB4}" destId="{92330028-658B-4082-A73B-9ABB3A7DCC8E}" srcOrd="0" destOrd="0" presId="urn:microsoft.com/office/officeart/2005/8/layout/list1"/>
    <dgm:cxn modelId="{0EAAC5A7-6F31-435A-8059-122A833CF561}" type="presOf" srcId="{C354C889-E2AA-4794-A2E4-9F6623131E98}" destId="{6B041192-5215-47DC-8BC6-8634F8AD0EC9}" srcOrd="1" destOrd="0" presId="urn:microsoft.com/office/officeart/2005/8/layout/list1"/>
    <dgm:cxn modelId="{4D6F9AAD-D060-488F-A00F-EAED4BC15ACD}" type="presOf" srcId="{72C84397-D098-47C6-A100-6F173F1118B9}" destId="{F7CD1BFD-ED02-49DC-B37C-9401639DC274}" srcOrd="0" destOrd="0" presId="urn:microsoft.com/office/officeart/2005/8/layout/list1"/>
    <dgm:cxn modelId="{D809FABD-E684-4C8D-848B-F350F17B7BAB}" srcId="{3F47DD47-384F-4F15-95E9-E9AD55973BB4}" destId="{CDC138F3-70E8-4ED3-8620-96D1C35D44B1}" srcOrd="1" destOrd="0" parTransId="{2372F100-093D-40FD-8201-1FF5B00F6E4D}" sibTransId="{B48065C3-E89A-45A5-AC14-E6D22B9A936B}"/>
    <dgm:cxn modelId="{2A7B3AC3-5E63-4E37-B77B-2204F5279795}" type="presOf" srcId="{C354C889-E2AA-4794-A2E4-9F6623131E98}" destId="{D53AF585-2C53-48F9-B20D-0CDFD8CDAB34}" srcOrd="0" destOrd="0" presId="urn:microsoft.com/office/officeart/2005/8/layout/list1"/>
    <dgm:cxn modelId="{D55CA9E1-D2D2-4EC7-A24E-DD7468AC0CCB}" srcId="{CDC138F3-70E8-4ED3-8620-96D1C35D44B1}" destId="{91EC1549-8B38-4B06-898E-E7C94EE1670B}" srcOrd="0" destOrd="0" parTransId="{7BE2E6A5-EA86-4E91-B02F-1AB171357F53}" sibTransId="{85C0E2FE-8CFB-4603-9961-1277F2FD1F45}"/>
    <dgm:cxn modelId="{2ACADEE7-A3F1-4048-B97E-F3AF06F29919}" srcId="{A2EEA7F0-8733-441E-81F0-B20F8906B519}" destId="{72C84397-D098-47C6-A100-6F173F1118B9}" srcOrd="0" destOrd="0" parTransId="{3E84E32B-AC62-4C3C-8BB8-B5FF5F715B32}" sibTransId="{F2F14E09-93C4-4494-A152-C5B829732AC3}"/>
    <dgm:cxn modelId="{A61FA0EF-B487-4521-BEBD-404AE9F09EF1}" type="presOf" srcId="{D798B895-ED2E-42B1-818B-41FE9F8B3D02}" destId="{9B5EA0B8-A437-46E6-992C-B6BCB47B2A21}" srcOrd="0" destOrd="0" presId="urn:microsoft.com/office/officeart/2005/8/layout/list1"/>
    <dgm:cxn modelId="{F72629F0-6FEA-47DA-80DF-45E7A1C5A332}" srcId="{3F47DD47-384F-4F15-95E9-E9AD55973BB4}" destId="{A2EEA7F0-8733-441E-81F0-B20F8906B519}" srcOrd="0" destOrd="0" parTransId="{40F369A8-A2B8-4B07-AC71-F7AE4D0E8886}" sibTransId="{0BB70BAE-704B-4243-8545-2E550A468B29}"/>
    <dgm:cxn modelId="{A4A2FFF1-9F75-4C4F-8361-5DD8E8DAC306}" srcId="{C354C889-E2AA-4794-A2E4-9F6623131E98}" destId="{D798B895-ED2E-42B1-818B-41FE9F8B3D02}" srcOrd="0" destOrd="0" parTransId="{90B12FB3-B7BE-4610-A81A-D36DD227FBDD}" sibTransId="{7322CCE4-BBF5-449B-BEAC-D63DAE956139}"/>
    <dgm:cxn modelId="{C35E3CF3-638D-499B-BE4D-E52B88DBD515}" srcId="{3F47DD47-384F-4F15-95E9-E9AD55973BB4}" destId="{C354C889-E2AA-4794-A2E4-9F6623131E98}" srcOrd="2" destOrd="0" parTransId="{FB842C31-5634-4B7E-BA41-EF05221739EE}" sibTransId="{F9E15D67-4AF1-4573-9EB4-D13AC041B763}"/>
    <dgm:cxn modelId="{393E43BF-C4B7-4334-963E-E0065357FCB8}" type="presParOf" srcId="{92330028-658B-4082-A73B-9ABB3A7DCC8E}" destId="{38B001B8-D1DF-4E94-B7AF-7D58C3785F47}" srcOrd="0" destOrd="0" presId="urn:microsoft.com/office/officeart/2005/8/layout/list1"/>
    <dgm:cxn modelId="{639861F0-44AB-4066-8A7E-2546F6BE57A8}" type="presParOf" srcId="{38B001B8-D1DF-4E94-B7AF-7D58C3785F47}" destId="{D86967BE-405B-470E-A697-20C3B1CDBB4D}" srcOrd="0" destOrd="0" presId="urn:microsoft.com/office/officeart/2005/8/layout/list1"/>
    <dgm:cxn modelId="{49422590-B587-427F-B2DC-A5AC8A1E31A1}" type="presParOf" srcId="{38B001B8-D1DF-4E94-B7AF-7D58C3785F47}" destId="{D5875E96-8398-4287-9717-B0B926ED0D48}" srcOrd="1" destOrd="0" presId="urn:microsoft.com/office/officeart/2005/8/layout/list1"/>
    <dgm:cxn modelId="{26717CA3-6E87-4924-ACCF-DF3804049D7E}" type="presParOf" srcId="{92330028-658B-4082-A73B-9ABB3A7DCC8E}" destId="{181A679A-5FF7-458B-92DB-572F4220F10C}" srcOrd="1" destOrd="0" presId="urn:microsoft.com/office/officeart/2005/8/layout/list1"/>
    <dgm:cxn modelId="{E890CD5E-EE59-465B-B86A-68E0E170DE6C}" type="presParOf" srcId="{92330028-658B-4082-A73B-9ABB3A7DCC8E}" destId="{F7CD1BFD-ED02-49DC-B37C-9401639DC274}" srcOrd="2" destOrd="0" presId="urn:microsoft.com/office/officeart/2005/8/layout/list1"/>
    <dgm:cxn modelId="{BF046E5E-3A86-4E72-BC95-CF1AADCBFE73}" type="presParOf" srcId="{92330028-658B-4082-A73B-9ABB3A7DCC8E}" destId="{305F8A11-C4FF-4303-9882-D6690B622DCA}" srcOrd="3" destOrd="0" presId="urn:microsoft.com/office/officeart/2005/8/layout/list1"/>
    <dgm:cxn modelId="{F3378CEB-EB7C-404D-9806-65902F60DDED}" type="presParOf" srcId="{92330028-658B-4082-A73B-9ABB3A7DCC8E}" destId="{68E6243E-D5B8-4896-A356-B49D484E76B7}" srcOrd="4" destOrd="0" presId="urn:microsoft.com/office/officeart/2005/8/layout/list1"/>
    <dgm:cxn modelId="{B3FD5A42-4821-46AB-8D84-457F96114669}" type="presParOf" srcId="{68E6243E-D5B8-4896-A356-B49D484E76B7}" destId="{B9B16D80-01A9-4390-A799-3FF6D9A82922}" srcOrd="0" destOrd="0" presId="urn:microsoft.com/office/officeart/2005/8/layout/list1"/>
    <dgm:cxn modelId="{0D8937C7-DC3A-4492-B2D2-EC3BA8603474}" type="presParOf" srcId="{68E6243E-D5B8-4896-A356-B49D484E76B7}" destId="{B1F882DF-7D1B-4C47-8F5F-D0E24ABB1F52}" srcOrd="1" destOrd="0" presId="urn:microsoft.com/office/officeart/2005/8/layout/list1"/>
    <dgm:cxn modelId="{759AB629-289F-44E3-A5E8-BED605CB4724}" type="presParOf" srcId="{92330028-658B-4082-A73B-9ABB3A7DCC8E}" destId="{41DDEA01-E0FB-472C-B3C1-E9AC83EE3EBD}" srcOrd="5" destOrd="0" presId="urn:microsoft.com/office/officeart/2005/8/layout/list1"/>
    <dgm:cxn modelId="{9C0B34CD-5B91-4C5B-BF52-7E4E5E54F61F}" type="presParOf" srcId="{92330028-658B-4082-A73B-9ABB3A7DCC8E}" destId="{B5F43988-FE6B-41E2-B906-F34BB05D4056}" srcOrd="6" destOrd="0" presId="urn:microsoft.com/office/officeart/2005/8/layout/list1"/>
    <dgm:cxn modelId="{6D732B11-F2FD-48E2-97E7-3A8B1213C4D6}" type="presParOf" srcId="{92330028-658B-4082-A73B-9ABB3A7DCC8E}" destId="{7422E07D-B121-40B6-826D-9F16FF1C3BBB}" srcOrd="7" destOrd="0" presId="urn:microsoft.com/office/officeart/2005/8/layout/list1"/>
    <dgm:cxn modelId="{E0A44AA0-73CC-4657-B7EB-17F07BBF6ED7}" type="presParOf" srcId="{92330028-658B-4082-A73B-9ABB3A7DCC8E}" destId="{C3CBD5AF-409A-4226-9E80-E72E13C7ECF4}" srcOrd="8" destOrd="0" presId="urn:microsoft.com/office/officeart/2005/8/layout/list1"/>
    <dgm:cxn modelId="{D3D20A10-2A38-4168-8453-1935F247FFAE}" type="presParOf" srcId="{C3CBD5AF-409A-4226-9E80-E72E13C7ECF4}" destId="{D53AF585-2C53-48F9-B20D-0CDFD8CDAB34}" srcOrd="0" destOrd="0" presId="urn:microsoft.com/office/officeart/2005/8/layout/list1"/>
    <dgm:cxn modelId="{2D0773CC-64A8-45B8-8B41-296844911027}" type="presParOf" srcId="{C3CBD5AF-409A-4226-9E80-E72E13C7ECF4}" destId="{6B041192-5215-47DC-8BC6-8634F8AD0EC9}" srcOrd="1" destOrd="0" presId="urn:microsoft.com/office/officeart/2005/8/layout/list1"/>
    <dgm:cxn modelId="{97DBB57F-EAC6-4425-B9D4-8CD45E3A8C33}" type="presParOf" srcId="{92330028-658B-4082-A73B-9ABB3A7DCC8E}" destId="{936CB969-4856-4527-AE57-144D786FFD4E}" srcOrd="9" destOrd="0" presId="urn:microsoft.com/office/officeart/2005/8/layout/list1"/>
    <dgm:cxn modelId="{0638144F-9F69-488D-A8FA-9874D249495F}" type="presParOf" srcId="{92330028-658B-4082-A73B-9ABB3A7DCC8E}" destId="{9B5EA0B8-A437-46E6-992C-B6BCB47B2A21}"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3A6BC9-4EBA-4CC5-A214-BEF79466E7E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1D329E59-D22F-49A7-B1EB-9FB12DE24102}">
      <dgm:prSet phldrT="[Text]"/>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r>
            <a:rPr lang="en-US" dirty="0">
              <a:solidFill>
                <a:schemeClr val="bg1"/>
              </a:solidFill>
              <a:latin typeface="HK Modular" panose="020B0604020202020204" charset="0"/>
            </a:rPr>
            <a:t>1</a:t>
          </a:r>
        </a:p>
      </dgm:t>
    </dgm:pt>
    <dgm:pt modelId="{2F4A8B50-B358-4505-88E9-3ABB087EE85A}" type="parTrans" cxnId="{A9818E67-847F-44ED-A599-24677AA6DEF5}">
      <dgm:prSet/>
      <dgm:spPr/>
      <dgm:t>
        <a:bodyPr/>
        <a:lstStyle/>
        <a:p>
          <a:endParaRPr lang="en-US"/>
        </a:p>
      </dgm:t>
    </dgm:pt>
    <dgm:pt modelId="{9F2C4388-AE45-44FD-97E6-8CE3D23044C1}" type="sibTrans" cxnId="{A9818E67-847F-44ED-A599-24677AA6DEF5}">
      <dgm:prSet/>
      <dgm:spPr/>
      <dgm:t>
        <a:bodyPr/>
        <a:lstStyle/>
        <a:p>
          <a:endParaRPr lang="en-US"/>
        </a:p>
      </dgm:t>
    </dgm:pt>
    <dgm:pt modelId="{458EC466-38C1-48F6-9CFF-FD4B9180E2C8}">
      <dgm:prSet phldrT="[Text]" custT="1"/>
      <dgm:spPr>
        <a:gradFill flip="none"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tileRect/>
        </a:gradFill>
        <a:ln>
          <a:noFill/>
        </a:ln>
      </dgm:spPr>
      <dgm:t>
        <a:bodyPr/>
        <a:lstStyle/>
        <a:p>
          <a:pPr>
            <a:buNone/>
          </a:pPr>
          <a:r>
            <a:rPr lang="en-US" sz="2800" b="1" i="0" dirty="0">
              <a:solidFill>
                <a:schemeClr val="bg1"/>
              </a:solidFill>
              <a:latin typeface="HK Modular" panose="020B0604020202020204" charset="0"/>
            </a:rPr>
            <a:t>500</a:t>
          </a:r>
          <a:r>
            <a:rPr lang="en-US" sz="2800" b="0" i="0" dirty="0">
              <a:solidFill>
                <a:schemeClr val="bg1"/>
              </a:solidFill>
              <a:latin typeface="Arial Black" panose="020B0A04020102020204" pitchFamily="34" charset="0"/>
            </a:rPr>
            <a:t>%</a:t>
          </a:r>
          <a:r>
            <a:rPr lang="en-US" sz="2800" b="1" i="0" dirty="0">
              <a:solidFill>
                <a:schemeClr val="bg1"/>
              </a:solidFill>
              <a:latin typeface="HK Modular" panose="020B0604020202020204" charset="0"/>
            </a:rPr>
            <a:t> Drop in Sales</a:t>
          </a:r>
          <a:endParaRPr lang="en-US" sz="2000" dirty="0">
            <a:solidFill>
              <a:schemeClr val="bg1"/>
            </a:solidFill>
            <a:latin typeface="HK Modular" panose="020B0604020202020204" charset="0"/>
          </a:endParaRPr>
        </a:p>
      </dgm:t>
    </dgm:pt>
    <dgm:pt modelId="{07C0A7A6-7066-416E-95B3-905B79178D60}" type="parTrans" cxnId="{7F7BE93A-0D67-4987-B4C4-3568F24A5FF3}">
      <dgm:prSet/>
      <dgm:spPr/>
      <dgm:t>
        <a:bodyPr/>
        <a:lstStyle/>
        <a:p>
          <a:endParaRPr lang="en-US"/>
        </a:p>
      </dgm:t>
    </dgm:pt>
    <dgm:pt modelId="{0ECD4758-DE7F-4B97-A005-9266DF7F2011}" type="sibTrans" cxnId="{7F7BE93A-0D67-4987-B4C4-3568F24A5FF3}">
      <dgm:prSet/>
      <dgm:spPr/>
      <dgm:t>
        <a:bodyPr/>
        <a:lstStyle/>
        <a:p>
          <a:endParaRPr lang="en-US"/>
        </a:p>
      </dgm:t>
    </dgm:pt>
    <dgm:pt modelId="{B21A5D85-AD8E-417F-8CCE-E9D1B3B1AE41}">
      <dgm:prSet phldrT="[Text]"/>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r>
            <a:rPr lang="en-US" dirty="0">
              <a:latin typeface="HK Modular" panose="020B0604020202020204" charset="0"/>
            </a:rPr>
            <a:t>2</a:t>
          </a:r>
        </a:p>
      </dgm:t>
    </dgm:pt>
    <dgm:pt modelId="{1DFEDEE3-A93F-4A8F-A93B-F2F3BCA20750}" type="parTrans" cxnId="{A7D26486-9FB4-4685-AE87-0A097D78E43E}">
      <dgm:prSet/>
      <dgm:spPr/>
      <dgm:t>
        <a:bodyPr/>
        <a:lstStyle/>
        <a:p>
          <a:endParaRPr lang="en-US"/>
        </a:p>
      </dgm:t>
    </dgm:pt>
    <dgm:pt modelId="{B2A50FA8-460B-4E38-9F98-C48462640DFF}" type="sibTrans" cxnId="{A7D26486-9FB4-4685-AE87-0A097D78E43E}">
      <dgm:prSet/>
      <dgm:spPr/>
      <dgm:t>
        <a:bodyPr/>
        <a:lstStyle/>
        <a:p>
          <a:endParaRPr lang="en-US"/>
        </a:p>
      </dgm:t>
    </dgm:pt>
    <dgm:pt modelId="{B1096A42-2BDC-45D5-96FF-B566971E9390}">
      <dgm:prSet phldrT="[Text]" custT="1"/>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pPr>
            <a:buNone/>
          </a:pPr>
          <a:r>
            <a:rPr lang="en-US" sz="2800" b="1" i="0" dirty="0">
              <a:solidFill>
                <a:schemeClr val="bg1"/>
              </a:solidFill>
              <a:latin typeface="HK Modular" panose="020B0604020202020204" charset="0"/>
            </a:rPr>
            <a:t>Fast Fashion Effect</a:t>
          </a:r>
          <a:endParaRPr lang="en-US" sz="2800" dirty="0">
            <a:solidFill>
              <a:schemeClr val="bg1"/>
            </a:solidFill>
            <a:latin typeface="HK Modular" panose="020B0604020202020204" charset="0"/>
          </a:endParaRPr>
        </a:p>
      </dgm:t>
    </dgm:pt>
    <dgm:pt modelId="{07D40831-AF6F-4DD6-96FE-12DC08A5B344}" type="parTrans" cxnId="{5649D10B-0654-49FF-ABEA-AF354F5F58FC}">
      <dgm:prSet/>
      <dgm:spPr/>
      <dgm:t>
        <a:bodyPr/>
        <a:lstStyle/>
        <a:p>
          <a:endParaRPr lang="en-US"/>
        </a:p>
      </dgm:t>
    </dgm:pt>
    <dgm:pt modelId="{6307E40E-F96E-43E4-9D31-D79541ED583B}" type="sibTrans" cxnId="{5649D10B-0654-49FF-ABEA-AF354F5F58FC}">
      <dgm:prSet/>
      <dgm:spPr/>
      <dgm:t>
        <a:bodyPr/>
        <a:lstStyle/>
        <a:p>
          <a:endParaRPr lang="en-US"/>
        </a:p>
      </dgm:t>
    </dgm:pt>
    <dgm:pt modelId="{0A2065AD-82FA-4D57-B1D4-D93C025F561C}">
      <dgm:prSet phldrT="[Text]"/>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r>
            <a:rPr lang="en-US">
              <a:latin typeface="HK Modular" panose="020B0604020202020204" charset="0"/>
            </a:rPr>
            <a:t>3</a:t>
          </a:r>
        </a:p>
      </dgm:t>
    </dgm:pt>
    <dgm:pt modelId="{58C29268-9B5E-4881-9740-7D3204580587}" type="parTrans" cxnId="{77D53789-A522-44C0-8693-08057E963346}">
      <dgm:prSet/>
      <dgm:spPr/>
      <dgm:t>
        <a:bodyPr/>
        <a:lstStyle/>
        <a:p>
          <a:endParaRPr lang="en-US"/>
        </a:p>
      </dgm:t>
    </dgm:pt>
    <dgm:pt modelId="{9A8DC83D-EB8F-4766-B952-D68679A97E6A}" type="sibTrans" cxnId="{77D53789-A522-44C0-8693-08057E963346}">
      <dgm:prSet/>
      <dgm:spPr/>
      <dgm:t>
        <a:bodyPr/>
        <a:lstStyle/>
        <a:p>
          <a:endParaRPr lang="en-US"/>
        </a:p>
      </dgm:t>
    </dgm:pt>
    <dgm:pt modelId="{CF336F27-134B-49EE-BDC0-07F6C61F2656}">
      <dgm:prSet custT="1"/>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pPr algn="l">
            <a:buNone/>
          </a:pPr>
          <a:r>
            <a:rPr lang="en-US" sz="2800" b="1" dirty="0">
              <a:solidFill>
                <a:schemeClr val="bg1"/>
              </a:solidFill>
              <a:latin typeface="HK Modular" panose="020B0604020202020204" charset="0"/>
            </a:rPr>
            <a:t>Market Lesson</a:t>
          </a:r>
          <a:endParaRPr lang="en-US" sz="2000" dirty="0">
            <a:solidFill>
              <a:schemeClr val="bg1"/>
            </a:solidFill>
            <a:latin typeface="HK Modular" panose="020B0604020202020204" charset="0"/>
          </a:endParaRPr>
        </a:p>
      </dgm:t>
    </dgm:pt>
    <dgm:pt modelId="{D26C81BE-64A9-4F9D-BEC6-23D7F42DD9A0}" type="parTrans" cxnId="{D69FA49F-AF57-4E58-94D2-4A62D5BBEE87}">
      <dgm:prSet/>
      <dgm:spPr/>
      <dgm:t>
        <a:bodyPr/>
        <a:lstStyle/>
        <a:p>
          <a:endParaRPr lang="en-US"/>
        </a:p>
      </dgm:t>
    </dgm:pt>
    <dgm:pt modelId="{96DE0472-B5BE-48DA-B28B-0EC92E4547A0}" type="sibTrans" cxnId="{D69FA49F-AF57-4E58-94D2-4A62D5BBEE87}">
      <dgm:prSet/>
      <dgm:spPr/>
      <dgm:t>
        <a:bodyPr/>
        <a:lstStyle/>
        <a:p>
          <a:endParaRPr lang="en-US"/>
        </a:p>
      </dgm:t>
    </dgm:pt>
    <dgm:pt modelId="{CD6B6DAE-D829-4A37-B696-D0DE764E6063}">
      <dgm:prSet custT="1"/>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pPr algn="l">
            <a:buNone/>
          </a:pPr>
          <a:r>
            <a:rPr lang="en-US" sz="2600" dirty="0">
              <a:solidFill>
                <a:schemeClr val="bg1"/>
              </a:solidFill>
            </a:rPr>
            <a:t>   Depending only on trends is risky. Selling products with long-term demand is better for steady sales</a:t>
          </a:r>
          <a:r>
            <a:rPr lang="en-US" sz="2800" dirty="0">
              <a:solidFill>
                <a:schemeClr val="bg1"/>
              </a:solidFill>
            </a:rPr>
            <a:t>.</a:t>
          </a:r>
          <a:br>
            <a:rPr lang="en-US" sz="1800" b="0" i="0" dirty="0"/>
          </a:br>
          <a:endParaRPr lang="en-US" sz="2800" dirty="0"/>
        </a:p>
      </dgm:t>
    </dgm:pt>
    <dgm:pt modelId="{1FA9C26B-75F5-4D36-BF19-545FB62A46BF}" type="parTrans" cxnId="{D1E8A7DB-27C5-4699-A7A4-65550973814B}">
      <dgm:prSet/>
      <dgm:spPr/>
      <dgm:t>
        <a:bodyPr/>
        <a:lstStyle/>
        <a:p>
          <a:endParaRPr lang="en-US"/>
        </a:p>
      </dgm:t>
    </dgm:pt>
    <dgm:pt modelId="{809B95AB-1882-4B92-87A9-5944A2B199EA}" type="sibTrans" cxnId="{D1E8A7DB-27C5-4699-A7A4-65550973814B}">
      <dgm:prSet/>
      <dgm:spPr/>
      <dgm:t>
        <a:bodyPr/>
        <a:lstStyle/>
        <a:p>
          <a:endParaRPr lang="en-US"/>
        </a:p>
      </dgm:t>
    </dgm:pt>
    <dgm:pt modelId="{CF4635B8-C8B7-4C3D-B5E2-0303A82165DF}">
      <dgm:prSet phldrT="[Text]" custT="1"/>
      <dgm:spPr>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a:noFill/>
        </a:ln>
      </dgm:spPr>
      <dgm:t>
        <a:bodyPr/>
        <a:lstStyle/>
        <a:p>
          <a:pPr>
            <a:buNone/>
          </a:pPr>
          <a:r>
            <a:rPr lang="en-US" sz="2600" b="0" i="0" dirty="0">
              <a:solidFill>
                <a:schemeClr val="bg1"/>
              </a:solidFill>
            </a:rPr>
            <a:t>   People buy trendy products, but once the trend is over, they lose interest, leading to unsold stock.</a:t>
          </a:r>
          <a:endParaRPr lang="en-US" sz="3300" dirty="0">
            <a:solidFill>
              <a:schemeClr val="bg1"/>
            </a:solidFill>
          </a:endParaRPr>
        </a:p>
      </dgm:t>
    </dgm:pt>
    <dgm:pt modelId="{AFB21024-CD20-48A1-9584-670731B0DFB1}" type="parTrans" cxnId="{073A51B2-6817-4697-AAD6-0EBA51F540FB}">
      <dgm:prSet/>
      <dgm:spPr/>
      <dgm:t>
        <a:bodyPr/>
        <a:lstStyle/>
        <a:p>
          <a:endParaRPr lang="en-US"/>
        </a:p>
      </dgm:t>
    </dgm:pt>
    <dgm:pt modelId="{D5232525-70CE-448C-A2EC-B0E5AF35FAF4}" type="sibTrans" cxnId="{073A51B2-6817-4697-AAD6-0EBA51F540FB}">
      <dgm:prSet/>
      <dgm:spPr/>
      <dgm:t>
        <a:bodyPr/>
        <a:lstStyle/>
        <a:p>
          <a:endParaRPr lang="en-US"/>
        </a:p>
      </dgm:t>
    </dgm:pt>
    <dgm:pt modelId="{97532ED7-B1C0-4260-87A1-532B7EC8A0FD}">
      <dgm:prSet phldrT="[Text]" custT="1"/>
      <dgm:spPr>
        <a:gradFill flip="none"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tileRect/>
        </a:gradFill>
        <a:ln>
          <a:noFill/>
        </a:ln>
      </dgm:spPr>
      <dgm:t>
        <a:bodyPr/>
        <a:lstStyle/>
        <a:p>
          <a:pPr>
            <a:buNone/>
          </a:pPr>
          <a:r>
            <a:rPr lang="en-US" sz="2600" b="0" i="0" dirty="0">
              <a:solidFill>
                <a:schemeClr val="bg1"/>
              </a:solidFill>
            </a:rPr>
            <a:t>   Before the fest, T-shirt sales were high, but after the fest, sales dropped sharply to just 177.</a:t>
          </a:r>
          <a:endParaRPr lang="en-US" sz="2600" dirty="0">
            <a:solidFill>
              <a:schemeClr val="bg1"/>
            </a:solidFill>
          </a:endParaRPr>
        </a:p>
      </dgm:t>
    </dgm:pt>
    <dgm:pt modelId="{F9820CE1-8377-4DD4-B7CE-9779230B0F3B}" type="sibTrans" cxnId="{40F117C7-469F-4237-BD9E-28CB9506ED5E}">
      <dgm:prSet/>
      <dgm:spPr/>
      <dgm:t>
        <a:bodyPr/>
        <a:lstStyle/>
        <a:p>
          <a:endParaRPr lang="en-US"/>
        </a:p>
      </dgm:t>
    </dgm:pt>
    <dgm:pt modelId="{97EA40A8-5CF7-405F-A54B-87982AE3A6D3}" type="parTrans" cxnId="{40F117C7-469F-4237-BD9E-28CB9506ED5E}">
      <dgm:prSet/>
      <dgm:spPr/>
      <dgm:t>
        <a:bodyPr/>
        <a:lstStyle/>
        <a:p>
          <a:endParaRPr lang="en-US"/>
        </a:p>
      </dgm:t>
    </dgm:pt>
    <dgm:pt modelId="{ADEB28DA-3E24-42D5-A0FD-B11B50408575}" type="pres">
      <dgm:prSet presAssocID="{CB3A6BC9-4EBA-4CC5-A214-BEF79466E7E5}" presName="linearFlow" presStyleCnt="0">
        <dgm:presLayoutVars>
          <dgm:dir/>
          <dgm:animLvl val="lvl"/>
          <dgm:resizeHandles val="exact"/>
        </dgm:presLayoutVars>
      </dgm:prSet>
      <dgm:spPr/>
    </dgm:pt>
    <dgm:pt modelId="{EA62F3EF-D7FF-4610-878D-1C0E7654069F}" type="pres">
      <dgm:prSet presAssocID="{1D329E59-D22F-49A7-B1EB-9FB12DE24102}" presName="composite" presStyleCnt="0"/>
      <dgm:spPr/>
    </dgm:pt>
    <dgm:pt modelId="{DBAF0963-8C45-4961-997D-C4DCB02CF1F8}" type="pres">
      <dgm:prSet presAssocID="{1D329E59-D22F-49A7-B1EB-9FB12DE24102}" presName="parentText" presStyleLbl="alignNode1" presStyleIdx="0" presStyleCnt="3" custLinFactNeighborX="-1604" custLinFactNeighborY="-279">
        <dgm:presLayoutVars>
          <dgm:chMax val="1"/>
          <dgm:bulletEnabled val="1"/>
        </dgm:presLayoutVars>
      </dgm:prSet>
      <dgm:spPr/>
    </dgm:pt>
    <dgm:pt modelId="{3FB4D3A3-921C-4286-BC05-DA9B7DAC1B35}" type="pres">
      <dgm:prSet presAssocID="{1D329E59-D22F-49A7-B1EB-9FB12DE24102}" presName="descendantText" presStyleLbl="alignAcc1" presStyleIdx="0" presStyleCnt="3">
        <dgm:presLayoutVars>
          <dgm:bulletEnabled val="1"/>
        </dgm:presLayoutVars>
      </dgm:prSet>
      <dgm:spPr/>
    </dgm:pt>
    <dgm:pt modelId="{B6C2E894-F2A2-4FFF-A3C3-F868BD4F4537}" type="pres">
      <dgm:prSet presAssocID="{9F2C4388-AE45-44FD-97E6-8CE3D23044C1}" presName="sp" presStyleCnt="0"/>
      <dgm:spPr/>
    </dgm:pt>
    <dgm:pt modelId="{33C03329-DA64-473F-8DA3-2C625CAF8EA3}" type="pres">
      <dgm:prSet presAssocID="{B21A5D85-AD8E-417F-8CCE-E9D1B3B1AE41}" presName="composite" presStyleCnt="0"/>
      <dgm:spPr/>
    </dgm:pt>
    <dgm:pt modelId="{F6A42AA8-BC80-457F-B0EC-B10A9A20BE19}" type="pres">
      <dgm:prSet presAssocID="{B21A5D85-AD8E-417F-8CCE-E9D1B3B1AE41}" presName="parentText" presStyleLbl="alignNode1" presStyleIdx="1" presStyleCnt="3">
        <dgm:presLayoutVars>
          <dgm:chMax val="1"/>
          <dgm:bulletEnabled val="1"/>
        </dgm:presLayoutVars>
      </dgm:prSet>
      <dgm:spPr/>
    </dgm:pt>
    <dgm:pt modelId="{029DAA34-0842-4A0F-A3E3-D1645A1EFB7C}" type="pres">
      <dgm:prSet presAssocID="{B21A5D85-AD8E-417F-8CCE-E9D1B3B1AE41}" presName="descendantText" presStyleLbl="alignAcc1" presStyleIdx="1" presStyleCnt="3">
        <dgm:presLayoutVars>
          <dgm:bulletEnabled val="1"/>
        </dgm:presLayoutVars>
      </dgm:prSet>
      <dgm:spPr/>
    </dgm:pt>
    <dgm:pt modelId="{D94A8B53-29FC-41C6-B19E-BEB1B8382F8C}" type="pres">
      <dgm:prSet presAssocID="{B2A50FA8-460B-4E38-9F98-C48462640DFF}" presName="sp" presStyleCnt="0"/>
      <dgm:spPr/>
    </dgm:pt>
    <dgm:pt modelId="{E565AE7F-1E81-42F3-9B16-5864C32CCB55}" type="pres">
      <dgm:prSet presAssocID="{0A2065AD-82FA-4D57-B1D4-D93C025F561C}" presName="composite" presStyleCnt="0"/>
      <dgm:spPr/>
    </dgm:pt>
    <dgm:pt modelId="{9E6A665B-DA88-4B4E-8438-C8ED1B0F69FA}" type="pres">
      <dgm:prSet presAssocID="{0A2065AD-82FA-4D57-B1D4-D93C025F561C}" presName="parentText" presStyleLbl="alignNode1" presStyleIdx="2" presStyleCnt="3">
        <dgm:presLayoutVars>
          <dgm:chMax val="1"/>
          <dgm:bulletEnabled val="1"/>
        </dgm:presLayoutVars>
      </dgm:prSet>
      <dgm:spPr/>
    </dgm:pt>
    <dgm:pt modelId="{2AFF6C22-21E3-462C-8647-CFE8AC077036}" type="pres">
      <dgm:prSet presAssocID="{0A2065AD-82FA-4D57-B1D4-D93C025F561C}" presName="descendantText" presStyleLbl="alignAcc1" presStyleIdx="2" presStyleCnt="3">
        <dgm:presLayoutVars>
          <dgm:bulletEnabled val="1"/>
        </dgm:presLayoutVars>
      </dgm:prSet>
      <dgm:spPr/>
    </dgm:pt>
  </dgm:ptLst>
  <dgm:cxnLst>
    <dgm:cxn modelId="{96C8D802-0B2C-4176-AB6B-CB3556155E2B}" type="presOf" srcId="{97532ED7-B1C0-4260-87A1-532B7EC8A0FD}" destId="{3FB4D3A3-921C-4286-BC05-DA9B7DAC1B35}" srcOrd="0" destOrd="1" presId="urn:microsoft.com/office/officeart/2005/8/layout/chevron2"/>
    <dgm:cxn modelId="{02CAEC08-427E-4CA4-BB8B-88940ABDE7BA}" type="presOf" srcId="{B21A5D85-AD8E-417F-8CCE-E9D1B3B1AE41}" destId="{F6A42AA8-BC80-457F-B0EC-B10A9A20BE19}" srcOrd="0" destOrd="0" presId="urn:microsoft.com/office/officeart/2005/8/layout/chevron2"/>
    <dgm:cxn modelId="{5649D10B-0654-49FF-ABEA-AF354F5F58FC}" srcId="{B21A5D85-AD8E-417F-8CCE-E9D1B3B1AE41}" destId="{B1096A42-2BDC-45D5-96FF-B566971E9390}" srcOrd="0" destOrd="0" parTransId="{07D40831-AF6F-4DD6-96FE-12DC08A5B344}" sibTransId="{6307E40E-F96E-43E4-9D31-D79541ED583B}"/>
    <dgm:cxn modelId="{AA92DE21-BECC-4040-A160-2966ACBB47AE}" type="presOf" srcId="{458EC466-38C1-48F6-9CFF-FD4B9180E2C8}" destId="{3FB4D3A3-921C-4286-BC05-DA9B7DAC1B35}" srcOrd="0" destOrd="0" presId="urn:microsoft.com/office/officeart/2005/8/layout/chevron2"/>
    <dgm:cxn modelId="{7F7BE93A-0D67-4987-B4C4-3568F24A5FF3}" srcId="{1D329E59-D22F-49A7-B1EB-9FB12DE24102}" destId="{458EC466-38C1-48F6-9CFF-FD4B9180E2C8}" srcOrd="0" destOrd="0" parTransId="{07C0A7A6-7066-416E-95B3-905B79178D60}" sibTransId="{0ECD4758-DE7F-4B97-A005-9266DF7F2011}"/>
    <dgm:cxn modelId="{B42E955F-7985-470A-9E08-39D74D9A4692}" type="presOf" srcId="{CF336F27-134B-49EE-BDC0-07F6C61F2656}" destId="{2AFF6C22-21E3-462C-8647-CFE8AC077036}" srcOrd="0" destOrd="0" presId="urn:microsoft.com/office/officeart/2005/8/layout/chevron2"/>
    <dgm:cxn modelId="{A9818E67-847F-44ED-A599-24677AA6DEF5}" srcId="{CB3A6BC9-4EBA-4CC5-A214-BEF79466E7E5}" destId="{1D329E59-D22F-49A7-B1EB-9FB12DE24102}" srcOrd="0" destOrd="0" parTransId="{2F4A8B50-B358-4505-88E9-3ABB087EE85A}" sibTransId="{9F2C4388-AE45-44FD-97E6-8CE3D23044C1}"/>
    <dgm:cxn modelId="{3920B485-62D0-4D75-AA4A-42BCB49A2494}" type="presOf" srcId="{1D329E59-D22F-49A7-B1EB-9FB12DE24102}" destId="{DBAF0963-8C45-4961-997D-C4DCB02CF1F8}" srcOrd="0" destOrd="0" presId="urn:microsoft.com/office/officeart/2005/8/layout/chevron2"/>
    <dgm:cxn modelId="{A7D26486-9FB4-4685-AE87-0A097D78E43E}" srcId="{CB3A6BC9-4EBA-4CC5-A214-BEF79466E7E5}" destId="{B21A5D85-AD8E-417F-8CCE-E9D1B3B1AE41}" srcOrd="1" destOrd="0" parTransId="{1DFEDEE3-A93F-4A8F-A93B-F2F3BCA20750}" sibTransId="{B2A50FA8-460B-4E38-9F98-C48462640DFF}"/>
    <dgm:cxn modelId="{77D53789-A522-44C0-8693-08057E963346}" srcId="{CB3A6BC9-4EBA-4CC5-A214-BEF79466E7E5}" destId="{0A2065AD-82FA-4D57-B1D4-D93C025F561C}" srcOrd="2" destOrd="0" parTransId="{58C29268-9B5E-4881-9740-7D3204580587}" sibTransId="{9A8DC83D-EB8F-4766-B952-D68679A97E6A}"/>
    <dgm:cxn modelId="{91373A8A-7186-4392-B2A0-D3599FFD3897}" type="presOf" srcId="{CB3A6BC9-4EBA-4CC5-A214-BEF79466E7E5}" destId="{ADEB28DA-3E24-42D5-A0FD-B11B50408575}" srcOrd="0" destOrd="0" presId="urn:microsoft.com/office/officeart/2005/8/layout/chevron2"/>
    <dgm:cxn modelId="{D69FA49F-AF57-4E58-94D2-4A62D5BBEE87}" srcId="{0A2065AD-82FA-4D57-B1D4-D93C025F561C}" destId="{CF336F27-134B-49EE-BDC0-07F6C61F2656}" srcOrd="0" destOrd="0" parTransId="{D26C81BE-64A9-4F9D-BEC6-23D7F42DD9A0}" sibTransId="{96DE0472-B5BE-48DA-B28B-0EC92E4547A0}"/>
    <dgm:cxn modelId="{073A51B2-6817-4697-AAD6-0EBA51F540FB}" srcId="{B21A5D85-AD8E-417F-8CCE-E9D1B3B1AE41}" destId="{CF4635B8-C8B7-4C3D-B5E2-0303A82165DF}" srcOrd="1" destOrd="0" parTransId="{AFB21024-CD20-48A1-9584-670731B0DFB1}" sibTransId="{D5232525-70CE-448C-A2EC-B0E5AF35FAF4}"/>
    <dgm:cxn modelId="{FD2992BA-41E5-4B23-BFF7-38A72DA0B87B}" type="presOf" srcId="{CD6B6DAE-D829-4A37-B696-D0DE764E6063}" destId="{2AFF6C22-21E3-462C-8647-CFE8AC077036}" srcOrd="0" destOrd="1" presId="urn:microsoft.com/office/officeart/2005/8/layout/chevron2"/>
    <dgm:cxn modelId="{40F117C7-469F-4237-BD9E-28CB9506ED5E}" srcId="{1D329E59-D22F-49A7-B1EB-9FB12DE24102}" destId="{97532ED7-B1C0-4260-87A1-532B7EC8A0FD}" srcOrd="1" destOrd="0" parTransId="{97EA40A8-5CF7-405F-A54B-87982AE3A6D3}" sibTransId="{F9820CE1-8377-4DD4-B7CE-9779230B0F3B}"/>
    <dgm:cxn modelId="{5492DEDA-58A9-48E7-9004-B6E4E3D6663E}" type="presOf" srcId="{B1096A42-2BDC-45D5-96FF-B566971E9390}" destId="{029DAA34-0842-4A0F-A3E3-D1645A1EFB7C}" srcOrd="0" destOrd="0" presId="urn:microsoft.com/office/officeart/2005/8/layout/chevron2"/>
    <dgm:cxn modelId="{D1E8A7DB-27C5-4699-A7A4-65550973814B}" srcId="{0A2065AD-82FA-4D57-B1D4-D93C025F561C}" destId="{CD6B6DAE-D829-4A37-B696-D0DE764E6063}" srcOrd="1" destOrd="0" parTransId="{1FA9C26B-75F5-4D36-BF19-545FB62A46BF}" sibTransId="{809B95AB-1882-4B92-87A9-5944A2B199EA}"/>
    <dgm:cxn modelId="{1846C3E7-5D29-43F5-B43A-BDCED69FE323}" type="presOf" srcId="{CF4635B8-C8B7-4C3D-B5E2-0303A82165DF}" destId="{029DAA34-0842-4A0F-A3E3-D1645A1EFB7C}" srcOrd="0" destOrd="1" presId="urn:microsoft.com/office/officeart/2005/8/layout/chevron2"/>
    <dgm:cxn modelId="{689EA3F4-8184-465A-AB95-7BABD6DBB3B6}" type="presOf" srcId="{0A2065AD-82FA-4D57-B1D4-D93C025F561C}" destId="{9E6A665B-DA88-4B4E-8438-C8ED1B0F69FA}" srcOrd="0" destOrd="0" presId="urn:microsoft.com/office/officeart/2005/8/layout/chevron2"/>
    <dgm:cxn modelId="{E001AA21-653B-48BB-83AC-7D0C5DD9FE69}" type="presParOf" srcId="{ADEB28DA-3E24-42D5-A0FD-B11B50408575}" destId="{EA62F3EF-D7FF-4610-878D-1C0E7654069F}" srcOrd="0" destOrd="0" presId="urn:microsoft.com/office/officeart/2005/8/layout/chevron2"/>
    <dgm:cxn modelId="{FC7CD546-4E2A-42ED-AFD5-44E721840064}" type="presParOf" srcId="{EA62F3EF-D7FF-4610-878D-1C0E7654069F}" destId="{DBAF0963-8C45-4961-997D-C4DCB02CF1F8}" srcOrd="0" destOrd="0" presId="urn:microsoft.com/office/officeart/2005/8/layout/chevron2"/>
    <dgm:cxn modelId="{35E186AD-B59A-48D6-87B7-BB75ECBCEBE3}" type="presParOf" srcId="{EA62F3EF-D7FF-4610-878D-1C0E7654069F}" destId="{3FB4D3A3-921C-4286-BC05-DA9B7DAC1B35}" srcOrd="1" destOrd="0" presId="urn:microsoft.com/office/officeart/2005/8/layout/chevron2"/>
    <dgm:cxn modelId="{9B7D0BFB-EDB1-43E9-B587-BD5F3C4BE320}" type="presParOf" srcId="{ADEB28DA-3E24-42D5-A0FD-B11B50408575}" destId="{B6C2E894-F2A2-4FFF-A3C3-F868BD4F4537}" srcOrd="1" destOrd="0" presId="urn:microsoft.com/office/officeart/2005/8/layout/chevron2"/>
    <dgm:cxn modelId="{69DC3012-3F90-41D3-BACF-34FA5EDD3741}" type="presParOf" srcId="{ADEB28DA-3E24-42D5-A0FD-B11B50408575}" destId="{33C03329-DA64-473F-8DA3-2C625CAF8EA3}" srcOrd="2" destOrd="0" presId="urn:microsoft.com/office/officeart/2005/8/layout/chevron2"/>
    <dgm:cxn modelId="{535F0F6F-BF51-4DE0-9DA0-A8882B0276C4}" type="presParOf" srcId="{33C03329-DA64-473F-8DA3-2C625CAF8EA3}" destId="{F6A42AA8-BC80-457F-B0EC-B10A9A20BE19}" srcOrd="0" destOrd="0" presId="urn:microsoft.com/office/officeart/2005/8/layout/chevron2"/>
    <dgm:cxn modelId="{4B16B258-BAC6-497C-B9FF-443D0221930E}" type="presParOf" srcId="{33C03329-DA64-473F-8DA3-2C625CAF8EA3}" destId="{029DAA34-0842-4A0F-A3E3-D1645A1EFB7C}" srcOrd="1" destOrd="0" presId="urn:microsoft.com/office/officeart/2005/8/layout/chevron2"/>
    <dgm:cxn modelId="{83535F5F-9EB9-4CA3-B3D7-B4C5F71CBC28}" type="presParOf" srcId="{ADEB28DA-3E24-42D5-A0FD-B11B50408575}" destId="{D94A8B53-29FC-41C6-B19E-BEB1B8382F8C}" srcOrd="3" destOrd="0" presId="urn:microsoft.com/office/officeart/2005/8/layout/chevron2"/>
    <dgm:cxn modelId="{E620DCF3-DF2C-44E9-8ADC-12896C6F8D11}" type="presParOf" srcId="{ADEB28DA-3E24-42D5-A0FD-B11B50408575}" destId="{E565AE7F-1E81-42F3-9B16-5864C32CCB55}" srcOrd="4" destOrd="0" presId="urn:microsoft.com/office/officeart/2005/8/layout/chevron2"/>
    <dgm:cxn modelId="{6DE03A3D-3789-48C9-8312-3E92BD79DD76}" type="presParOf" srcId="{E565AE7F-1E81-42F3-9B16-5864C32CCB55}" destId="{9E6A665B-DA88-4B4E-8438-C8ED1B0F69FA}" srcOrd="0" destOrd="0" presId="urn:microsoft.com/office/officeart/2005/8/layout/chevron2"/>
    <dgm:cxn modelId="{C51C1D08-5AF2-4D5A-A6D6-FA55B81D73EE}" type="presParOf" srcId="{E565AE7F-1E81-42F3-9B16-5864C32CCB55}" destId="{2AFF6C22-21E3-462C-8647-CFE8AC077036}"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D1BFD-ED02-49DC-B37C-9401639DC274}">
      <dsp:nvSpPr>
        <dsp:cNvPr id="0" name=""/>
        <dsp:cNvSpPr/>
      </dsp:nvSpPr>
      <dsp:spPr>
        <a:xfrm>
          <a:off x="0" y="491019"/>
          <a:ext cx="6629400" cy="2296350"/>
        </a:xfrm>
        <a:prstGeom prst="rect">
          <a:avLst/>
        </a:prstGeom>
        <a:gradFill flip="none" rotWithShape="1">
          <a:gsLst>
            <a:gs pos="98000">
              <a:srgbClr val="932DA3"/>
            </a:gs>
            <a:gs pos="50000">
              <a:srgbClr val="7030A0"/>
            </a:gs>
            <a:gs pos="0">
              <a:schemeClr val="accent4">
                <a:lumMod val="50000"/>
              </a:schemeClr>
            </a:gs>
          </a:gsLst>
          <a:lin ang="16200000" scaled="1"/>
          <a:tileRect/>
        </a:gradFill>
        <a:ln>
          <a:noFill/>
        </a:ln>
        <a:effectLst/>
        <a:scene3d>
          <a:camera prst="orthographicFront"/>
          <a:lightRig rig="threePt" dir="t"/>
        </a:scene3d>
        <a:sp3d>
          <a:bevelT w="165100" prst="coolSlant"/>
        </a:sp3d>
      </dsp:spPr>
      <dsp:style>
        <a:lnRef idx="0">
          <a:scrgbClr r="0" g="0" b="0"/>
        </a:lnRef>
        <a:fillRef idx="0">
          <a:scrgbClr r="0" g="0" b="0"/>
        </a:fillRef>
        <a:effectRef idx="0">
          <a:scrgbClr r="0" g="0" b="0"/>
        </a:effectRef>
        <a:fontRef idx="minor">
          <a:schemeClr val="lt1"/>
        </a:fontRef>
      </dsp:style>
      <dsp:txBody>
        <a:bodyPr spcFirstLastPara="0" vert="horz" wrap="square" lIns="514515" tIns="562356" rIns="514515" bIns="192024" numCol="1" spcCol="1270" anchor="t" anchorCtr="0">
          <a:noAutofit/>
        </a:bodyPr>
        <a:lstStyle/>
        <a:p>
          <a:pPr marL="228600" lvl="1" indent="-228600" algn="l" defTabSz="1200150">
            <a:lnSpc>
              <a:spcPct val="90000"/>
            </a:lnSpc>
            <a:spcBef>
              <a:spcPct val="0"/>
            </a:spcBef>
            <a:spcAft>
              <a:spcPct val="15000"/>
            </a:spcAft>
            <a:buNone/>
          </a:pPr>
          <a:r>
            <a:rPr lang="en-US" sz="2700" b="0" i="0" kern="1200" dirty="0">
              <a:solidFill>
                <a:schemeClr val="bg1"/>
              </a:solidFill>
            </a:rPr>
            <a:t>   Our customer base includes Undergraduate (UG), Postgraduate (PG), and PhD students. </a:t>
          </a:r>
          <a:br>
            <a:rPr lang="en-US" sz="2700" kern="1200" dirty="0">
              <a:solidFill>
                <a:schemeClr val="bg1"/>
              </a:solidFill>
            </a:rPr>
          </a:br>
          <a:endParaRPr lang="en-US" sz="2700" kern="1200" dirty="0">
            <a:solidFill>
              <a:schemeClr val="bg1"/>
            </a:solidFill>
          </a:endParaRPr>
        </a:p>
      </dsp:txBody>
      <dsp:txXfrm>
        <a:off x="0" y="491019"/>
        <a:ext cx="6629400" cy="2296350"/>
      </dsp:txXfrm>
    </dsp:sp>
    <dsp:sp modelId="{D5875E96-8398-4287-9717-B0B926ED0D48}">
      <dsp:nvSpPr>
        <dsp:cNvPr id="0" name=""/>
        <dsp:cNvSpPr/>
      </dsp:nvSpPr>
      <dsp:spPr>
        <a:xfrm>
          <a:off x="331470" y="92499"/>
          <a:ext cx="4640580" cy="797040"/>
        </a:xfrm>
        <a:prstGeom prst="roundRect">
          <a:avLst/>
        </a:prstGeom>
        <a:solidFill>
          <a:schemeClr val="accent4">
            <a:lumMod val="75000"/>
            <a:alpha val="49804"/>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HK Modular" panose="020B0604020202020204" charset="0"/>
            </a:rPr>
            <a:t>DIVERSE AUDIENCE</a:t>
          </a:r>
        </a:p>
      </dsp:txBody>
      <dsp:txXfrm>
        <a:off x="370378" y="131407"/>
        <a:ext cx="4562764" cy="719224"/>
      </dsp:txXfrm>
    </dsp:sp>
    <dsp:sp modelId="{B5F43988-FE6B-41E2-B906-F34BB05D4056}">
      <dsp:nvSpPr>
        <dsp:cNvPr id="0" name=""/>
        <dsp:cNvSpPr/>
      </dsp:nvSpPr>
      <dsp:spPr>
        <a:xfrm>
          <a:off x="0" y="3331689"/>
          <a:ext cx="6629400" cy="1913625"/>
        </a:xfrm>
        <a:prstGeom prst="rect">
          <a:avLst/>
        </a:prstGeom>
        <a:gradFill rotWithShape="0">
          <a:gsLst>
            <a:gs pos="98000">
              <a:srgbClr val="932DA3"/>
            </a:gs>
            <a:gs pos="50000">
              <a:srgbClr val="7030A0"/>
            </a:gs>
            <a:gs pos="0">
              <a:schemeClr val="accent4">
                <a:lumMod val="50000"/>
              </a:schemeClr>
            </a:gs>
          </a:gsLst>
          <a:lin ang="16200000" scaled="1"/>
        </a:gradFill>
        <a:ln w="25400" cap="flat" cmpd="sng" algn="ctr">
          <a:solidFill>
            <a:schemeClr val="accen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dsp:style>
      <dsp:txBody>
        <a:bodyPr spcFirstLastPara="0" vert="horz" wrap="square" lIns="514515" tIns="562356" rIns="514515" bIns="192024" numCol="1" spcCol="1270" anchor="t" anchorCtr="0">
          <a:noAutofit/>
        </a:bodyPr>
        <a:lstStyle/>
        <a:p>
          <a:pPr marL="228600" lvl="1" indent="-228600" algn="l" defTabSz="1200150">
            <a:lnSpc>
              <a:spcPct val="90000"/>
            </a:lnSpc>
            <a:spcBef>
              <a:spcPct val="0"/>
            </a:spcBef>
            <a:spcAft>
              <a:spcPct val="15000"/>
            </a:spcAft>
            <a:buNone/>
          </a:pPr>
          <a:r>
            <a:rPr lang="en-US" sz="2700" b="0" i="0" kern="1200" dirty="0"/>
            <a:t>   </a:t>
          </a:r>
          <a:r>
            <a:rPr lang="en-US" sz="2700" b="0" i="0" kern="1200" dirty="0">
              <a:solidFill>
                <a:schemeClr val="bg1"/>
              </a:solidFill>
            </a:rPr>
            <a:t>UG students have limited budgets and spend less, whereas PG and PhD students place larger orders.</a:t>
          </a:r>
          <a:endParaRPr lang="en-US" sz="2700" kern="1200" dirty="0">
            <a:solidFill>
              <a:schemeClr val="bg1"/>
            </a:solidFill>
          </a:endParaRPr>
        </a:p>
      </dsp:txBody>
      <dsp:txXfrm>
        <a:off x="0" y="3331689"/>
        <a:ext cx="6629400" cy="1913625"/>
      </dsp:txXfrm>
    </dsp:sp>
    <dsp:sp modelId="{B1F882DF-7D1B-4C47-8F5F-D0E24ABB1F52}">
      <dsp:nvSpPr>
        <dsp:cNvPr id="0" name=""/>
        <dsp:cNvSpPr/>
      </dsp:nvSpPr>
      <dsp:spPr>
        <a:xfrm>
          <a:off x="331470" y="2933169"/>
          <a:ext cx="4640580" cy="797040"/>
        </a:xfrm>
        <a:prstGeom prst="roundRect">
          <a:avLst/>
        </a:prstGeom>
        <a:solidFill>
          <a:schemeClr val="accent4">
            <a:lumMod val="75000"/>
            <a:alpha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HK Modular" panose="020B0604020202020204" charset="0"/>
            </a:rPr>
            <a:t>SPENDING POWER</a:t>
          </a:r>
        </a:p>
      </dsp:txBody>
      <dsp:txXfrm>
        <a:off x="370378" y="2972077"/>
        <a:ext cx="4562764" cy="719224"/>
      </dsp:txXfrm>
    </dsp:sp>
    <dsp:sp modelId="{9B5EA0B8-A437-46E6-992C-B6BCB47B2A21}">
      <dsp:nvSpPr>
        <dsp:cNvPr id="0" name=""/>
        <dsp:cNvSpPr/>
      </dsp:nvSpPr>
      <dsp:spPr>
        <a:xfrm>
          <a:off x="0" y="5789635"/>
          <a:ext cx="6629400" cy="2296350"/>
        </a:xfrm>
        <a:prstGeom prst="rect">
          <a:avLst/>
        </a:prstGeom>
        <a:gradFill rotWithShape="0">
          <a:gsLst>
            <a:gs pos="98000">
              <a:srgbClr val="932DA3"/>
            </a:gs>
            <a:gs pos="50000">
              <a:srgbClr val="7030A0"/>
            </a:gs>
            <a:gs pos="0">
              <a:schemeClr val="accent4">
                <a:lumMod val="50000"/>
              </a:schemeClr>
            </a:gs>
          </a:gsLst>
          <a:lin ang="16200000" scaled="1"/>
        </a:gradFill>
        <a:ln w="25400" cap="flat" cmpd="sng" algn="ctr">
          <a:solidFill>
            <a:schemeClr val="accen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dsp:style>
      <dsp:txBody>
        <a:bodyPr spcFirstLastPara="0" vert="horz" wrap="square" lIns="514515" tIns="562356" rIns="514515" bIns="192024" numCol="1" spcCol="1270" anchor="t" anchorCtr="0">
          <a:noAutofit/>
        </a:bodyPr>
        <a:lstStyle/>
        <a:p>
          <a:pPr marL="228600" lvl="1" indent="-228600" algn="l" defTabSz="1200150">
            <a:lnSpc>
              <a:spcPct val="90000"/>
            </a:lnSpc>
            <a:spcBef>
              <a:spcPct val="0"/>
            </a:spcBef>
            <a:spcAft>
              <a:spcPct val="15000"/>
            </a:spcAft>
            <a:buNone/>
          </a:pPr>
          <a:r>
            <a:rPr lang="en-US" sz="2700" b="0" i="0" kern="1200" dirty="0"/>
            <a:t>   </a:t>
          </a:r>
          <a:r>
            <a:rPr lang="en-US" sz="2700" b="0" i="0" kern="1200" dirty="0">
              <a:solidFill>
                <a:schemeClr val="bg1"/>
              </a:solidFill>
            </a:rPr>
            <a:t>To maximize sales, we should focus more on PG and PhD students while providing affordable options for UG students</a:t>
          </a:r>
          <a:endParaRPr lang="en-US" sz="2700" kern="1200" dirty="0">
            <a:solidFill>
              <a:schemeClr val="bg1"/>
            </a:solidFill>
          </a:endParaRPr>
        </a:p>
      </dsp:txBody>
      <dsp:txXfrm>
        <a:off x="0" y="5789635"/>
        <a:ext cx="6629400" cy="2296350"/>
      </dsp:txXfrm>
    </dsp:sp>
    <dsp:sp modelId="{6B041192-5215-47DC-8BC6-8634F8AD0EC9}">
      <dsp:nvSpPr>
        <dsp:cNvPr id="0" name=""/>
        <dsp:cNvSpPr/>
      </dsp:nvSpPr>
      <dsp:spPr>
        <a:xfrm>
          <a:off x="331470" y="5391114"/>
          <a:ext cx="4640580" cy="797040"/>
        </a:xfrm>
        <a:prstGeom prst="roundRect">
          <a:avLst/>
        </a:prstGeom>
        <a:solidFill>
          <a:schemeClr val="accent4">
            <a:lumMod val="75000"/>
            <a:alpha val="51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403" tIns="0" rIns="17540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HK Modular" panose="020B0604020202020204" charset="0"/>
            </a:rPr>
            <a:t>SALES STRATEGY</a:t>
          </a:r>
        </a:p>
      </dsp:txBody>
      <dsp:txXfrm>
        <a:off x="370378" y="5430022"/>
        <a:ext cx="4562764"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F0963-8C45-4961-997D-C4DCB02CF1F8}">
      <dsp:nvSpPr>
        <dsp:cNvPr id="0" name=""/>
        <dsp:cNvSpPr/>
      </dsp:nvSpPr>
      <dsp:spPr>
        <a:xfrm rot="5400000">
          <a:off x="-404878" y="404878"/>
          <a:ext cx="2699187" cy="1889431"/>
        </a:xfrm>
        <a:prstGeom prst="chevron">
          <a:avLst/>
        </a:prstGeom>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solidFill>
                <a:schemeClr val="bg1"/>
              </a:solidFill>
              <a:latin typeface="HK Modular" panose="020B0604020202020204" charset="0"/>
            </a:rPr>
            <a:t>1</a:t>
          </a:r>
        </a:p>
      </dsp:txBody>
      <dsp:txXfrm rot="-5400000">
        <a:off x="1" y="944716"/>
        <a:ext cx="1889431" cy="809756"/>
      </dsp:txXfrm>
    </dsp:sp>
    <dsp:sp modelId="{3FB4D3A3-921C-4286-BC05-DA9B7DAC1B35}">
      <dsp:nvSpPr>
        <dsp:cNvPr id="0" name=""/>
        <dsp:cNvSpPr/>
      </dsp:nvSpPr>
      <dsp:spPr>
        <a:xfrm rot="5400000">
          <a:off x="4906179" y="-3009226"/>
          <a:ext cx="1754471" cy="7787968"/>
        </a:xfrm>
        <a:prstGeom prst="round2SameRect">
          <a:avLst/>
        </a:prstGeom>
        <a:gradFill flip="none"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tileRect/>
        </a:gra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sz="2800" b="1" i="0" kern="1200" dirty="0">
              <a:solidFill>
                <a:schemeClr val="bg1"/>
              </a:solidFill>
              <a:latin typeface="HK Modular" panose="020B0604020202020204" charset="0"/>
            </a:rPr>
            <a:t>500</a:t>
          </a:r>
          <a:r>
            <a:rPr lang="en-US" sz="2800" b="0" i="0" kern="1200" dirty="0">
              <a:solidFill>
                <a:schemeClr val="bg1"/>
              </a:solidFill>
              <a:latin typeface="Arial Black" panose="020B0A04020102020204" pitchFamily="34" charset="0"/>
            </a:rPr>
            <a:t>%</a:t>
          </a:r>
          <a:r>
            <a:rPr lang="en-US" sz="2800" b="1" i="0" kern="1200" dirty="0">
              <a:solidFill>
                <a:schemeClr val="bg1"/>
              </a:solidFill>
              <a:latin typeface="HK Modular" panose="020B0604020202020204" charset="0"/>
            </a:rPr>
            <a:t> Drop in Sales</a:t>
          </a:r>
          <a:endParaRPr lang="en-US" sz="2000" kern="1200" dirty="0">
            <a:solidFill>
              <a:schemeClr val="bg1"/>
            </a:solidFill>
            <a:latin typeface="HK Modular" panose="020B0604020202020204" charset="0"/>
          </a:endParaRPr>
        </a:p>
        <a:p>
          <a:pPr marL="228600" lvl="1" indent="-228600" algn="l" defTabSz="1155700">
            <a:lnSpc>
              <a:spcPct val="90000"/>
            </a:lnSpc>
            <a:spcBef>
              <a:spcPct val="0"/>
            </a:spcBef>
            <a:spcAft>
              <a:spcPct val="15000"/>
            </a:spcAft>
            <a:buNone/>
          </a:pPr>
          <a:r>
            <a:rPr lang="en-US" sz="2600" b="0" i="0" kern="1200" dirty="0">
              <a:solidFill>
                <a:schemeClr val="bg1"/>
              </a:solidFill>
            </a:rPr>
            <a:t>   Before the fest, T-shirt sales were high, but after the fest, sales dropped sharply to just 177.</a:t>
          </a:r>
          <a:endParaRPr lang="en-US" sz="2600" kern="1200" dirty="0">
            <a:solidFill>
              <a:schemeClr val="bg1"/>
            </a:solidFill>
          </a:endParaRPr>
        </a:p>
      </dsp:txBody>
      <dsp:txXfrm rot="-5400000">
        <a:off x="1889431" y="93168"/>
        <a:ext cx="7702322" cy="1583179"/>
      </dsp:txXfrm>
    </dsp:sp>
    <dsp:sp modelId="{F6A42AA8-BC80-457F-B0EC-B10A9A20BE19}">
      <dsp:nvSpPr>
        <dsp:cNvPr id="0" name=""/>
        <dsp:cNvSpPr/>
      </dsp:nvSpPr>
      <dsp:spPr>
        <a:xfrm rot="5400000">
          <a:off x="-404878" y="2924752"/>
          <a:ext cx="2699187" cy="1889431"/>
        </a:xfrm>
        <a:prstGeom prst="chevron">
          <a:avLst/>
        </a:prstGeom>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HK Modular" panose="020B0604020202020204" charset="0"/>
            </a:rPr>
            <a:t>2</a:t>
          </a:r>
        </a:p>
      </dsp:txBody>
      <dsp:txXfrm rot="-5400000">
        <a:off x="1" y="3464590"/>
        <a:ext cx="1889431" cy="809756"/>
      </dsp:txXfrm>
    </dsp:sp>
    <dsp:sp modelId="{029DAA34-0842-4A0F-A3E3-D1645A1EFB7C}">
      <dsp:nvSpPr>
        <dsp:cNvPr id="0" name=""/>
        <dsp:cNvSpPr/>
      </dsp:nvSpPr>
      <dsp:spPr>
        <a:xfrm rot="5400000">
          <a:off x="4906179" y="-496873"/>
          <a:ext cx="1754471" cy="7787968"/>
        </a:xfrm>
        <a:prstGeom prst="round2SameRect">
          <a:avLst/>
        </a:prstGeom>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sz="2800" b="1" i="0" kern="1200" dirty="0">
              <a:solidFill>
                <a:schemeClr val="bg1"/>
              </a:solidFill>
              <a:latin typeface="HK Modular" panose="020B0604020202020204" charset="0"/>
            </a:rPr>
            <a:t>Fast Fashion Effect</a:t>
          </a:r>
          <a:endParaRPr lang="en-US" sz="2800" kern="1200" dirty="0">
            <a:solidFill>
              <a:schemeClr val="bg1"/>
            </a:solidFill>
            <a:latin typeface="HK Modular" panose="020B0604020202020204" charset="0"/>
          </a:endParaRPr>
        </a:p>
        <a:p>
          <a:pPr marL="228600" lvl="1" indent="-228600" algn="l" defTabSz="1155700">
            <a:lnSpc>
              <a:spcPct val="90000"/>
            </a:lnSpc>
            <a:spcBef>
              <a:spcPct val="0"/>
            </a:spcBef>
            <a:spcAft>
              <a:spcPct val="15000"/>
            </a:spcAft>
            <a:buNone/>
          </a:pPr>
          <a:r>
            <a:rPr lang="en-US" sz="2600" b="0" i="0" kern="1200" dirty="0">
              <a:solidFill>
                <a:schemeClr val="bg1"/>
              </a:solidFill>
            </a:rPr>
            <a:t>   People buy trendy products, but once the trend is over, they lose interest, leading to unsold stock.</a:t>
          </a:r>
          <a:endParaRPr lang="en-US" sz="3300" kern="1200" dirty="0">
            <a:solidFill>
              <a:schemeClr val="bg1"/>
            </a:solidFill>
          </a:endParaRPr>
        </a:p>
      </dsp:txBody>
      <dsp:txXfrm rot="-5400000">
        <a:off x="1889431" y="2605521"/>
        <a:ext cx="7702322" cy="1583179"/>
      </dsp:txXfrm>
    </dsp:sp>
    <dsp:sp modelId="{9E6A665B-DA88-4B4E-8438-C8ED1B0F69FA}">
      <dsp:nvSpPr>
        <dsp:cNvPr id="0" name=""/>
        <dsp:cNvSpPr/>
      </dsp:nvSpPr>
      <dsp:spPr>
        <a:xfrm rot="5400000">
          <a:off x="-404878" y="5437105"/>
          <a:ext cx="2699187" cy="1889431"/>
        </a:xfrm>
        <a:prstGeom prst="chevron">
          <a:avLst/>
        </a:prstGeom>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a:latin typeface="HK Modular" panose="020B0604020202020204" charset="0"/>
            </a:rPr>
            <a:t>3</a:t>
          </a:r>
        </a:p>
      </dsp:txBody>
      <dsp:txXfrm rot="-5400000">
        <a:off x="1" y="5976943"/>
        <a:ext cx="1889431" cy="809756"/>
      </dsp:txXfrm>
    </dsp:sp>
    <dsp:sp modelId="{2AFF6C22-21E3-462C-8647-CFE8AC077036}">
      <dsp:nvSpPr>
        <dsp:cNvPr id="0" name=""/>
        <dsp:cNvSpPr/>
      </dsp:nvSpPr>
      <dsp:spPr>
        <a:xfrm rot="5400000">
          <a:off x="4906179" y="2015479"/>
          <a:ext cx="1754471" cy="7787968"/>
        </a:xfrm>
        <a:prstGeom prst="round2SameRect">
          <a:avLst/>
        </a:prstGeom>
        <a:gradFill rotWithShape="0">
          <a:gsLst>
            <a:gs pos="0">
              <a:srgbClr val="932DA3">
                <a:shade val="30000"/>
                <a:satMod val="115000"/>
              </a:srgbClr>
            </a:gs>
            <a:gs pos="50000">
              <a:srgbClr val="932DA3">
                <a:shade val="67500"/>
                <a:satMod val="115000"/>
              </a:srgbClr>
            </a:gs>
            <a:gs pos="100000">
              <a:srgbClr val="932DA3">
                <a:shade val="100000"/>
                <a:satMod val="115000"/>
              </a:srgbClr>
            </a:gs>
          </a:gsLst>
          <a:lin ang="16200000" scaled="1"/>
        </a:gra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None/>
          </a:pPr>
          <a:r>
            <a:rPr lang="en-US" sz="2800" b="1" kern="1200" dirty="0">
              <a:solidFill>
                <a:schemeClr val="bg1"/>
              </a:solidFill>
              <a:latin typeface="HK Modular" panose="020B0604020202020204" charset="0"/>
            </a:rPr>
            <a:t>Market Lesson</a:t>
          </a:r>
          <a:endParaRPr lang="en-US" sz="2000" kern="1200" dirty="0">
            <a:solidFill>
              <a:schemeClr val="bg1"/>
            </a:solidFill>
            <a:latin typeface="HK Modular" panose="020B0604020202020204" charset="0"/>
          </a:endParaRPr>
        </a:p>
        <a:p>
          <a:pPr marL="228600" lvl="1" indent="-228600" algn="l" defTabSz="1155700">
            <a:lnSpc>
              <a:spcPct val="90000"/>
            </a:lnSpc>
            <a:spcBef>
              <a:spcPct val="0"/>
            </a:spcBef>
            <a:spcAft>
              <a:spcPct val="15000"/>
            </a:spcAft>
            <a:buNone/>
          </a:pPr>
          <a:r>
            <a:rPr lang="en-US" sz="2600" kern="1200" dirty="0">
              <a:solidFill>
                <a:schemeClr val="bg1"/>
              </a:solidFill>
            </a:rPr>
            <a:t>   Depending only on trends is risky. Selling products with long-term demand is better for steady sales</a:t>
          </a:r>
          <a:r>
            <a:rPr lang="en-US" sz="2800" kern="1200" dirty="0">
              <a:solidFill>
                <a:schemeClr val="bg1"/>
              </a:solidFill>
            </a:rPr>
            <a:t>.</a:t>
          </a:r>
          <a:br>
            <a:rPr lang="en-US" sz="1800" b="0" i="0" kern="1200" dirty="0"/>
          </a:br>
          <a:endParaRPr lang="en-US" sz="2800" kern="1200" dirty="0"/>
        </a:p>
      </dsp:txBody>
      <dsp:txXfrm rot="-5400000">
        <a:off x="1889431" y="5117873"/>
        <a:ext cx="7702322" cy="158317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pic>
        <p:nvPicPr>
          <p:cNvPr id="9" name="Picture 8">
            <a:extLst>
              <a:ext uri="{FF2B5EF4-FFF2-40B4-BE49-F238E27FC236}">
                <a16:creationId xmlns:a16="http://schemas.microsoft.com/office/drawing/2014/main" id="{A7214568-0567-C11E-E2EF-F2BFEC84DC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485" y="92076"/>
            <a:ext cx="1011591" cy="5900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0.png"/><Relationship Id="rId7"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chart" Target="../charts/chart4.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2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1.sv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27.png"/><Relationship Id="rId12"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52.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1.svg"/><Relationship Id="rId9" Type="http://schemas.openxmlformats.org/officeDocument/2006/relationships/image" Target="../media/image50.sv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7.png"/><Relationship Id="rId7" Type="http://schemas.openxmlformats.org/officeDocument/2006/relationships/diagramLayout" Target="../diagrams/layout1.xm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diagramData" Target="../diagrams/data1.xml"/><Relationship Id="rId5" Type="http://schemas.openxmlformats.org/officeDocument/2006/relationships/chart" Target="../charts/chart5.xml"/><Relationship Id="rId10" Type="http://schemas.microsoft.com/office/2007/relationships/diagramDrawing" Target="../diagrams/drawing1.xml"/><Relationship Id="rId4" Type="http://schemas.openxmlformats.org/officeDocument/2006/relationships/image" Target="../media/image8.svg"/><Relationship Id="rId9" Type="http://schemas.openxmlformats.org/officeDocument/2006/relationships/diagramColors" Target="../diagrams/colors1.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5.png"/><Relationship Id="rId7" Type="http://schemas.openxmlformats.org/officeDocument/2006/relationships/image" Target="../media/image5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chart" Target="../charts/chart6.xml"/><Relationship Id="rId4" Type="http://schemas.openxmlformats.org/officeDocument/2006/relationships/image" Target="../media/image56.svg"/></Relationships>
</file>

<file path=ppt/slides/_rels/slide19.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1.svg"/><Relationship Id="rId7" Type="http://schemas.openxmlformats.org/officeDocument/2006/relationships/diagramQuickStyle" Target="../diagrams/quickStyle2.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2.png"/><Relationship Id="rId4" Type="http://schemas.openxmlformats.org/officeDocument/2006/relationships/chart" Target="../charts/chart7.xml"/><Relationship Id="rId9" Type="http://schemas.microsoft.com/office/2007/relationships/diagramDrawing" Target="../diagrams/drawing2.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7.sv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21.png"/><Relationship Id="rId7" Type="http://schemas.openxmlformats.org/officeDocument/2006/relationships/chart" Target="../charts/chart1.xml"/><Relationship Id="rId12"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1.sv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9.gif"/><Relationship Id="rId12"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chart" Target="../charts/chart2.xml"/><Relationship Id="rId5" Type="http://schemas.openxmlformats.org/officeDocument/2006/relationships/image" Target="../media/image23.png"/><Relationship Id="rId10" Type="http://schemas.openxmlformats.org/officeDocument/2006/relationships/image" Target="../media/image31.svg"/><Relationship Id="rId4" Type="http://schemas.openxmlformats.org/officeDocument/2006/relationships/image" Target="../media/image22.sv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9.gif"/><Relationship Id="rId12"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1.sv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chart" Target="../charts/chart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jpeg"/><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ideo 16" title="Dots Connecting Lines">
            <a:hlinkClick r:id="" action="ppaction://media"/>
            <a:extLst>
              <a:ext uri="{FF2B5EF4-FFF2-40B4-BE49-F238E27FC236}">
                <a16:creationId xmlns:a16="http://schemas.microsoft.com/office/drawing/2014/main" id="{44215E5B-2107-AF94-59EE-1FE7FB6485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070" y="0"/>
            <a:ext cx="18485723" cy="10398219"/>
          </a:xfrm>
          <a:prstGeom prst="rect">
            <a:avLst/>
          </a:prstGeom>
        </p:spPr>
      </p:pic>
      <p:sp>
        <p:nvSpPr>
          <p:cNvPr id="5" name="TextBox 5"/>
          <p:cNvSpPr txBox="1"/>
          <p:nvPr/>
        </p:nvSpPr>
        <p:spPr>
          <a:xfrm>
            <a:off x="-62070" y="1480216"/>
            <a:ext cx="17511870" cy="3993401"/>
          </a:xfrm>
          <a:prstGeom prst="rect">
            <a:avLst/>
          </a:prstGeom>
        </p:spPr>
        <p:txBody>
          <a:bodyPr wrap="square" lIns="0" tIns="0" rIns="0" bIns="0" rtlCol="0" anchor="t">
            <a:spAutoFit/>
          </a:bodyPr>
          <a:lstStyle/>
          <a:p>
            <a:pPr algn="ctr">
              <a:lnSpc>
                <a:spcPts val="10800"/>
              </a:lnSpc>
            </a:pPr>
            <a:r>
              <a:rPr lang="en-US" sz="8000" spc="-179" dirty="0">
                <a:solidFill>
                  <a:srgbClr val="FFFFFF"/>
                </a:solidFill>
                <a:latin typeface="HK Modular"/>
                <a:ea typeface="HK Modular"/>
                <a:cs typeface="HK Modular"/>
                <a:sym typeface="HK Modular"/>
              </a:rPr>
              <a:t>Project expo’25</a:t>
            </a:r>
          </a:p>
          <a:p>
            <a:pPr algn="ctr">
              <a:lnSpc>
                <a:spcPts val="10800"/>
              </a:lnSpc>
            </a:pPr>
            <a:r>
              <a:rPr lang="en-US" sz="8000" spc="-179" dirty="0">
                <a:solidFill>
                  <a:srgbClr val="FFFFFF"/>
                </a:solidFill>
                <a:latin typeface="HK Modular"/>
                <a:ea typeface="HK Modular"/>
                <a:cs typeface="HK Modular"/>
                <a:sym typeface="HK Modular"/>
              </a:rPr>
              <a:t>Startup</a:t>
            </a:r>
          </a:p>
          <a:p>
            <a:pPr algn="ctr">
              <a:lnSpc>
                <a:spcPts val="10800"/>
              </a:lnSpc>
            </a:pPr>
            <a:r>
              <a:rPr lang="en-US" sz="8000" spc="-179" dirty="0">
                <a:solidFill>
                  <a:srgbClr val="FFFFFF"/>
                </a:solidFill>
                <a:latin typeface="HK Modular"/>
                <a:ea typeface="HK Modular"/>
                <a:cs typeface="HK Modular"/>
                <a:sym typeface="HK Modular"/>
              </a:rPr>
              <a:t>consultancy</a:t>
            </a:r>
          </a:p>
        </p:txBody>
      </p:sp>
      <p:sp>
        <p:nvSpPr>
          <p:cNvPr id="6" name="Freeform 6"/>
          <p:cNvSpPr/>
          <p:nvPr/>
        </p:nvSpPr>
        <p:spPr>
          <a:xfrm>
            <a:off x="-1775016" y="7001854"/>
            <a:ext cx="4304856" cy="4604781"/>
          </a:xfrm>
          <a:custGeom>
            <a:avLst/>
            <a:gdLst/>
            <a:ahLst/>
            <a:cxnLst/>
            <a:rect l="l" t="t" r="r" b="b"/>
            <a:pathLst>
              <a:path w="2216196" h="2216196">
                <a:moveTo>
                  <a:pt x="0" y="0"/>
                </a:moveTo>
                <a:lnTo>
                  <a:pt x="2216196" y="0"/>
                </a:lnTo>
                <a:lnTo>
                  <a:pt x="2216196" y="2216196"/>
                </a:lnTo>
                <a:lnTo>
                  <a:pt x="0" y="2216196"/>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5163442" y="2178036"/>
            <a:ext cx="3445259"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243518" y="332979"/>
            <a:ext cx="7847120" cy="1141399"/>
          </a:xfrm>
          <a:custGeom>
            <a:avLst/>
            <a:gdLst/>
            <a:ahLst/>
            <a:cxnLst/>
            <a:rect l="l" t="t" r="r" b="b"/>
            <a:pathLst>
              <a:path w="7847120" h="1141399">
                <a:moveTo>
                  <a:pt x="0" y="0"/>
                </a:moveTo>
                <a:lnTo>
                  <a:pt x="7847120" y="0"/>
                </a:lnTo>
                <a:lnTo>
                  <a:pt x="7847120" y="1141399"/>
                </a:lnTo>
                <a:lnTo>
                  <a:pt x="0" y="11413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3535005" y="-3461657"/>
            <a:ext cx="5073696" cy="5073696"/>
          </a:xfrm>
          <a:custGeom>
            <a:avLst/>
            <a:gdLst/>
            <a:ahLst/>
            <a:cxnLst/>
            <a:rect l="l" t="t" r="r" b="b"/>
            <a:pathLst>
              <a:path w="5073696" h="5073696">
                <a:moveTo>
                  <a:pt x="0" y="0"/>
                </a:moveTo>
                <a:lnTo>
                  <a:pt x="5073696" y="0"/>
                </a:lnTo>
                <a:lnTo>
                  <a:pt x="5073696" y="5073696"/>
                </a:lnTo>
                <a:lnTo>
                  <a:pt x="0" y="507369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pic>
        <p:nvPicPr>
          <p:cNvPr id="12" name="Picture 11">
            <a:extLst>
              <a:ext uri="{FF2B5EF4-FFF2-40B4-BE49-F238E27FC236}">
                <a16:creationId xmlns:a16="http://schemas.microsoft.com/office/drawing/2014/main" id="{5358357D-62BD-AA9D-B1B3-DBB220FB088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1700" y="30257"/>
            <a:ext cx="1027898" cy="599607"/>
          </a:xfrm>
          <a:prstGeom prst="rect">
            <a:avLst/>
          </a:prstGeom>
        </p:spPr>
      </p:pic>
      <p:grpSp>
        <p:nvGrpSpPr>
          <p:cNvPr id="2" name="Group 1">
            <a:extLst>
              <a:ext uri="{FF2B5EF4-FFF2-40B4-BE49-F238E27FC236}">
                <a16:creationId xmlns:a16="http://schemas.microsoft.com/office/drawing/2014/main" id="{343B8624-BC43-F3B8-48A3-66842DE843C1}"/>
              </a:ext>
            </a:extLst>
          </p:cNvPr>
          <p:cNvGrpSpPr/>
          <p:nvPr/>
        </p:nvGrpSpPr>
        <p:grpSpPr>
          <a:xfrm>
            <a:off x="12565107" y="8001690"/>
            <a:ext cx="5296173" cy="1606400"/>
            <a:chOff x="12565107" y="8001690"/>
            <a:chExt cx="5296173" cy="1606400"/>
          </a:xfrm>
        </p:grpSpPr>
        <p:sp>
          <p:nvSpPr>
            <p:cNvPr id="7" name="TextBox 6">
              <a:extLst>
                <a:ext uri="{FF2B5EF4-FFF2-40B4-BE49-F238E27FC236}">
                  <a16:creationId xmlns:a16="http://schemas.microsoft.com/office/drawing/2014/main" id="{8C3334A5-160A-A130-3C98-BFB4A5EA66CA}"/>
                </a:ext>
              </a:extLst>
            </p:cNvPr>
            <p:cNvSpPr txBox="1"/>
            <p:nvPr/>
          </p:nvSpPr>
          <p:spPr>
            <a:xfrm>
              <a:off x="13700760" y="8389392"/>
              <a:ext cx="4160520" cy="830997"/>
            </a:xfrm>
            <a:prstGeom prst="rect">
              <a:avLst/>
            </a:prstGeom>
            <a:noFill/>
          </p:spPr>
          <p:txBody>
            <a:bodyPr wrap="square">
              <a:spAutoFit/>
            </a:bodyPr>
            <a:lstStyle/>
            <a:p>
              <a:r>
                <a:rPr lang="en-IN" sz="2400" dirty="0">
                  <a:solidFill>
                    <a:schemeClr val="bg1"/>
                  </a:solidFill>
                  <a:latin typeface="HK Modular" panose="020B0604020202020204" charset="0"/>
                </a:rPr>
                <a:t>Ankit </a:t>
              </a:r>
              <a:r>
                <a:rPr lang="en-IN" sz="2400" dirty="0" err="1">
                  <a:solidFill>
                    <a:schemeClr val="bg1"/>
                  </a:solidFill>
                  <a:latin typeface="HK Modular" panose="020B0604020202020204" charset="0"/>
                </a:rPr>
                <a:t>sharma</a:t>
              </a:r>
              <a:endParaRPr lang="en-IN" sz="2400" dirty="0">
                <a:solidFill>
                  <a:schemeClr val="bg1"/>
                </a:solidFill>
                <a:latin typeface="HK Modular" panose="020B0604020202020204" charset="0"/>
              </a:endParaRPr>
            </a:p>
            <a:p>
              <a:r>
                <a:rPr lang="en-IN" sz="2400" dirty="0">
                  <a:solidFill>
                    <a:schemeClr val="bg1"/>
                  </a:solidFill>
                  <a:latin typeface="HK Modular" panose="020B0604020202020204" charset="0"/>
                </a:rPr>
                <a:t>Carol </a:t>
              </a:r>
              <a:r>
                <a:rPr lang="en-IN" sz="2400" dirty="0" err="1">
                  <a:solidFill>
                    <a:schemeClr val="bg1"/>
                  </a:solidFill>
                  <a:latin typeface="HK Modular" panose="020B0604020202020204" charset="0"/>
                </a:rPr>
                <a:t>furtado</a:t>
              </a:r>
              <a:endParaRPr lang="en-IN" sz="2400" dirty="0">
                <a:solidFill>
                  <a:schemeClr val="bg1"/>
                </a:solidFill>
                <a:latin typeface="HK Modular" panose="020B0604020202020204" charset="0"/>
              </a:endParaRPr>
            </a:p>
          </p:txBody>
        </p:sp>
        <p:pic>
          <p:nvPicPr>
            <p:cNvPr id="20" name="Picture 19">
              <a:extLst>
                <a:ext uri="{FF2B5EF4-FFF2-40B4-BE49-F238E27FC236}">
                  <a16:creationId xmlns:a16="http://schemas.microsoft.com/office/drawing/2014/main" id="{EB6F1A8D-F78A-08C5-DB83-84F9263051B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565107" y="8001690"/>
              <a:ext cx="1135653" cy="1606400"/>
            </a:xfrm>
            <a:prstGeom prst="rect">
              <a:avLst/>
            </a:prstGeom>
          </p:spPr>
        </p:pic>
      </p:grpSp>
    </p:spTree>
    <p:extLst>
      <p:ext uri="{BB962C8B-B14F-4D97-AF65-F5344CB8AC3E}">
        <p14:creationId xmlns:p14="http://schemas.microsoft.com/office/powerpoint/2010/main" val="148544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7"/>
                                        </p:tgtEl>
                                      </p:cBhvr>
                                    </p:cmd>
                                  </p:childTnLst>
                                </p:cTn>
                              </p:par>
                              <p:par>
                                <p:cTn id="7" presetID="22" presetClass="entr" presetSubtype="8"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1500"/>
                                        <p:tgtEl>
                                          <p:spTgt spid="2"/>
                                        </p:tgtEl>
                                      </p:cBhvr>
                                    </p:animEffect>
                                  </p:childTnLst>
                                </p:cTn>
                              </p:par>
                            </p:childTnLst>
                          </p:cTn>
                        </p:par>
                        <p:par>
                          <p:cTn id="10" fill="hold">
                            <p:stCondLst>
                              <p:cond delay="10048"/>
                            </p:stCondLst>
                            <p:childTnLst>
                              <p:par>
                                <p:cTn id="11" presetID="2" presetClass="mediacall" presetSubtype="0" fill="hold" nodeType="afterEffect">
                                  <p:stCondLst>
                                    <p:cond delay="0"/>
                                  </p:stCondLst>
                                  <p:childTnLst>
                                    <p:cmd type="call" cmd="togglePause">
                                      <p:cBhvr>
                                        <p:cTn id="12"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424856" y="2781182"/>
            <a:ext cx="17511870" cy="2577629"/>
          </a:xfrm>
          <a:prstGeom prst="rect">
            <a:avLst/>
          </a:prstGeom>
        </p:spPr>
        <p:txBody>
          <a:bodyPr wrap="square" lIns="0" tIns="0" rIns="0" bIns="0" rtlCol="0" anchor="t">
            <a:spAutoFit/>
          </a:bodyPr>
          <a:lstStyle/>
          <a:p>
            <a:pPr algn="ctr">
              <a:lnSpc>
                <a:spcPts val="10800"/>
              </a:lnSpc>
            </a:pPr>
            <a:r>
              <a:rPr lang="en-US" sz="9000" spc="-179" dirty="0">
                <a:solidFill>
                  <a:srgbClr val="FFFFFF"/>
                </a:solidFill>
                <a:latin typeface="HK Modular"/>
                <a:ea typeface="HK Modular"/>
                <a:cs typeface="HK Modular"/>
                <a:sym typeface="HK Modular"/>
              </a:rPr>
              <a:t>Case study</a:t>
            </a:r>
          </a:p>
          <a:p>
            <a:pPr algn="ctr">
              <a:lnSpc>
                <a:spcPts val="10800"/>
              </a:lnSpc>
            </a:pPr>
            <a:r>
              <a:rPr lang="en-US" sz="4800" b="1" spc="-179" dirty="0">
                <a:solidFill>
                  <a:srgbClr val="FFFFFF"/>
                </a:solidFill>
                <a:latin typeface="HK Modular"/>
                <a:ea typeface="HK Modular"/>
                <a:cs typeface="HK Modular"/>
                <a:sym typeface="HK Modular"/>
              </a:rPr>
              <a:t>Hash </a:t>
            </a:r>
            <a:r>
              <a:rPr lang="en-US" sz="4800" spc="-179" dirty="0">
                <a:solidFill>
                  <a:srgbClr val="FFFFFF"/>
                </a:solidFill>
                <a:latin typeface="HK Modular"/>
                <a:ea typeface="HK Modular"/>
                <a:cs typeface="HK Modular"/>
                <a:sym typeface="HK Modular"/>
              </a:rPr>
              <a:t>t-shirt sales at incident</a:t>
            </a:r>
          </a:p>
        </p:txBody>
      </p:sp>
      <p:sp>
        <p:nvSpPr>
          <p:cNvPr id="6" name="Freeform 6"/>
          <p:cNvSpPr/>
          <p:nvPr/>
        </p:nvSpPr>
        <p:spPr>
          <a:xfrm>
            <a:off x="571944" y="7737825"/>
            <a:ext cx="2216196" cy="2216196"/>
          </a:xfrm>
          <a:custGeom>
            <a:avLst/>
            <a:gdLst/>
            <a:ahLst/>
            <a:cxnLst/>
            <a:rect l="l" t="t" r="r" b="b"/>
            <a:pathLst>
              <a:path w="2216196" h="2216196">
                <a:moveTo>
                  <a:pt x="0" y="0"/>
                </a:moveTo>
                <a:lnTo>
                  <a:pt x="2216196" y="0"/>
                </a:lnTo>
                <a:lnTo>
                  <a:pt x="2216196" y="2216196"/>
                </a:lnTo>
                <a:lnTo>
                  <a:pt x="0" y="2216196"/>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5163442" y="2178036"/>
            <a:ext cx="3445259"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3" name="Picture 2">
            <a:extLst>
              <a:ext uri="{FF2B5EF4-FFF2-40B4-BE49-F238E27FC236}">
                <a16:creationId xmlns:a16="http://schemas.microsoft.com/office/drawing/2014/main" id="{4DAFDE33-6F18-7DBB-D567-E999D49E6BE5}"/>
              </a:ext>
            </a:extLst>
          </p:cNvPr>
          <p:cNvPicPr>
            <a:picLocks noChangeAspect="1"/>
          </p:cNvPicPr>
          <p:nvPr/>
        </p:nvPicPr>
        <p:blipFill>
          <a:blip r:embed="rId6"/>
          <a:stretch>
            <a:fillRect/>
          </a:stretch>
        </p:blipFill>
        <p:spPr>
          <a:xfrm>
            <a:off x="0" y="0"/>
            <a:ext cx="18608701" cy="10287000"/>
          </a:xfrm>
          <a:prstGeom prst="rect">
            <a:avLst/>
          </a:prstGeom>
        </p:spPr>
      </p:pic>
      <p:pic>
        <p:nvPicPr>
          <p:cNvPr id="4" name="Picture 3">
            <a:extLst>
              <a:ext uri="{FF2B5EF4-FFF2-40B4-BE49-F238E27FC236}">
                <a16:creationId xmlns:a16="http://schemas.microsoft.com/office/drawing/2014/main" id="{312045F5-63D0-0ABD-3945-A8E49231D1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extLst>
      <p:ext uri="{BB962C8B-B14F-4D97-AF65-F5344CB8AC3E}">
        <p14:creationId xmlns:p14="http://schemas.microsoft.com/office/powerpoint/2010/main" val="3441719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1295157">
            <a:off x="-435086" y="-412481"/>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81072" y="1124642"/>
            <a:ext cx="16852021" cy="1888979"/>
          </a:xfrm>
          <a:prstGeom prst="rect">
            <a:avLst/>
          </a:prstGeom>
        </p:spPr>
        <p:txBody>
          <a:bodyPr wrap="square"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Challenging Price Perception at NITK</a:t>
            </a:r>
          </a:p>
        </p:txBody>
      </p:sp>
      <p:grpSp>
        <p:nvGrpSpPr>
          <p:cNvPr id="20" name="Group 19">
            <a:extLst>
              <a:ext uri="{FF2B5EF4-FFF2-40B4-BE49-F238E27FC236}">
                <a16:creationId xmlns:a16="http://schemas.microsoft.com/office/drawing/2014/main" id="{EB136DBA-54C4-E2DA-AAAF-7673B9090335}"/>
              </a:ext>
            </a:extLst>
          </p:cNvPr>
          <p:cNvGrpSpPr/>
          <p:nvPr/>
        </p:nvGrpSpPr>
        <p:grpSpPr>
          <a:xfrm>
            <a:off x="-366584" y="4126921"/>
            <a:ext cx="9280800" cy="3167160"/>
            <a:chOff x="-366584" y="4126921"/>
            <a:chExt cx="9280800" cy="3167160"/>
          </a:xfrm>
        </p:grpSpPr>
        <p:sp>
          <p:nvSpPr>
            <p:cNvPr id="7" name="Freeform 7"/>
            <p:cNvSpPr/>
            <p:nvPr/>
          </p:nvSpPr>
          <p:spPr>
            <a:xfrm rot="-5400000">
              <a:off x="2690236" y="1070101"/>
              <a:ext cx="3167160" cy="9280800"/>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sp>
        <p:sp>
          <p:nvSpPr>
            <p:cNvPr id="9" name="TextBox 9"/>
            <p:cNvSpPr txBox="1"/>
            <p:nvPr/>
          </p:nvSpPr>
          <p:spPr>
            <a:xfrm>
              <a:off x="136905" y="4575884"/>
              <a:ext cx="8032575" cy="1384995"/>
            </a:xfrm>
            <a:prstGeom prst="rect">
              <a:avLst/>
            </a:prstGeom>
          </p:spPr>
          <p:txBody>
            <a:bodyPr wrap="square" lIns="0" tIns="0" rIns="0" bIns="0" rtlCol="0" anchor="t">
              <a:spAutoFit/>
            </a:bodyPr>
            <a:lstStyle/>
            <a:p>
              <a:pPr algn="ctr">
                <a:lnSpc>
                  <a:spcPts val="4550"/>
                </a:lnSpc>
              </a:pPr>
              <a:r>
                <a:rPr lang="en-US" sz="3500" dirty="0">
                  <a:solidFill>
                    <a:srgbClr val="FFFFFF"/>
                  </a:solidFill>
                  <a:latin typeface="HK Modular" panose="020B0604020202020204" charset="0"/>
                  <a:ea typeface="Aileron"/>
                  <a:cs typeface="Aileron"/>
                  <a:sym typeface="Aileron"/>
                </a:rPr>
                <a:t>Common Belief </a:t>
              </a:r>
            </a:p>
            <a:p>
              <a:pPr algn="ctr">
                <a:lnSpc>
                  <a:spcPts val="3100"/>
                </a:lnSpc>
              </a:pPr>
              <a:r>
                <a:rPr lang="en-US" sz="2400" dirty="0">
                  <a:solidFill>
                    <a:srgbClr val="FFFFFF"/>
                  </a:solidFill>
                  <a:latin typeface="Bahnschrift Light" panose="020B0502040204020203" pitchFamily="34" charset="0"/>
                  <a:ea typeface="Aileron"/>
                  <a:cs typeface="Aileron"/>
                  <a:sym typeface="Aileron"/>
                </a:rPr>
                <a:t>Higher prices lead to lower sales—an assumption</a:t>
              </a:r>
            </a:p>
            <a:p>
              <a:pPr algn="ctr">
                <a:lnSpc>
                  <a:spcPts val="3100"/>
                </a:lnSpc>
              </a:pPr>
              <a:r>
                <a:rPr lang="en-US" sz="2400" dirty="0">
                  <a:solidFill>
                    <a:srgbClr val="FFFFFF"/>
                  </a:solidFill>
                  <a:latin typeface="Bahnschrift Light" panose="020B0502040204020203" pitchFamily="34" charset="0"/>
                  <a:ea typeface="Aileron"/>
                  <a:cs typeface="Aileron"/>
                  <a:sym typeface="Aileron"/>
                </a:rPr>
                <a:t> widely accepted, including at NITK</a:t>
              </a:r>
              <a:r>
                <a:rPr lang="en-US" sz="3200" dirty="0">
                  <a:solidFill>
                    <a:srgbClr val="FFFFFF"/>
                  </a:solidFill>
                  <a:latin typeface="Bahnschrift Light" panose="020B0502040204020203" pitchFamily="34" charset="0"/>
                  <a:ea typeface="Aileron"/>
                  <a:cs typeface="Aileron"/>
                  <a:sym typeface="Aileron"/>
                </a:rPr>
                <a:t>.</a:t>
              </a:r>
            </a:p>
          </p:txBody>
        </p:sp>
      </p:grpSp>
      <p:grpSp>
        <p:nvGrpSpPr>
          <p:cNvPr id="19" name="Group 18">
            <a:extLst>
              <a:ext uri="{FF2B5EF4-FFF2-40B4-BE49-F238E27FC236}">
                <a16:creationId xmlns:a16="http://schemas.microsoft.com/office/drawing/2014/main" id="{B444A645-9686-9388-64DC-401C54C541C8}"/>
              </a:ext>
            </a:extLst>
          </p:cNvPr>
          <p:cNvGrpSpPr/>
          <p:nvPr/>
        </p:nvGrpSpPr>
        <p:grpSpPr>
          <a:xfrm>
            <a:off x="8547632" y="4131547"/>
            <a:ext cx="9451738" cy="2850659"/>
            <a:chOff x="8547632" y="4131547"/>
            <a:chExt cx="9451738" cy="2850659"/>
          </a:xfrm>
        </p:grpSpPr>
        <p:sp>
          <p:nvSpPr>
            <p:cNvPr id="10" name="Freeform 7">
              <a:extLst>
                <a:ext uri="{FF2B5EF4-FFF2-40B4-BE49-F238E27FC236}">
                  <a16:creationId xmlns:a16="http://schemas.microsoft.com/office/drawing/2014/main" id="{B2A0F7D5-CDCB-B811-421A-CFA1EF98EF77}"/>
                </a:ext>
              </a:extLst>
            </p:cNvPr>
            <p:cNvSpPr/>
            <p:nvPr/>
          </p:nvSpPr>
          <p:spPr>
            <a:xfrm rot="-5400000">
              <a:off x="11848171" y="831008"/>
              <a:ext cx="2850659" cy="9451738"/>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IN" dirty="0"/>
            </a:p>
          </p:txBody>
        </p:sp>
        <p:sp>
          <p:nvSpPr>
            <p:cNvPr id="11" name="TextBox 10">
              <a:extLst>
                <a:ext uri="{FF2B5EF4-FFF2-40B4-BE49-F238E27FC236}">
                  <a16:creationId xmlns:a16="http://schemas.microsoft.com/office/drawing/2014/main" id="{CABDEDD8-4C7C-CDC2-4D3B-778A0BF99875}"/>
                </a:ext>
              </a:extLst>
            </p:cNvPr>
            <p:cNvSpPr txBox="1"/>
            <p:nvPr/>
          </p:nvSpPr>
          <p:spPr>
            <a:xfrm>
              <a:off x="9226635" y="4374643"/>
              <a:ext cx="8427356" cy="1838965"/>
            </a:xfrm>
            <a:prstGeom prst="rect">
              <a:avLst/>
            </a:prstGeom>
            <a:noFill/>
          </p:spPr>
          <p:txBody>
            <a:bodyPr wrap="square" rtlCol="0">
              <a:spAutoFit/>
            </a:bodyPr>
            <a:lstStyle/>
            <a:p>
              <a:r>
                <a:rPr lang="en-US" sz="3500" dirty="0">
                  <a:solidFill>
                    <a:schemeClr val="bg1"/>
                  </a:solidFill>
                  <a:latin typeface="HK Modular" panose="020B0604020202020204" charset="0"/>
                </a:rPr>
                <a:t>Experiment</a:t>
              </a:r>
              <a:r>
                <a:rPr lang="en-US" sz="3600" dirty="0">
                  <a:solidFill>
                    <a:schemeClr val="bg1"/>
                  </a:solidFill>
                  <a:latin typeface="HK Modular" panose="020B0604020202020204" charset="0"/>
                </a:rPr>
                <a:t> Conducted</a:t>
              </a:r>
            </a:p>
            <a:p>
              <a:pPr>
                <a:lnSpc>
                  <a:spcPts val="3100"/>
                </a:lnSpc>
              </a:pPr>
              <a:r>
                <a:rPr lang="en-US" sz="2800" dirty="0">
                  <a:solidFill>
                    <a:schemeClr val="bg1"/>
                  </a:solidFill>
                  <a:latin typeface="Aileron" panose="020B0604020202020204" charset="0"/>
                </a:rPr>
                <a:t>	</a:t>
              </a:r>
              <a:r>
                <a:rPr lang="en-US" sz="2400" dirty="0">
                  <a:solidFill>
                    <a:schemeClr val="bg1"/>
                  </a:solidFill>
                  <a:latin typeface="Bahnschrift Light" panose="020B0502040204020203" pitchFamily="34" charset="0"/>
                </a:rPr>
                <a:t>Products were categorized based on</a:t>
              </a:r>
            </a:p>
            <a:p>
              <a:pPr>
                <a:lnSpc>
                  <a:spcPts val="3100"/>
                </a:lnSpc>
              </a:pPr>
              <a:r>
                <a:rPr lang="en-US" sz="2400" dirty="0">
                  <a:solidFill>
                    <a:schemeClr val="bg1"/>
                  </a:solidFill>
                  <a:latin typeface="Bahnschrift Light" panose="020B0502040204020203" pitchFamily="34" charset="0"/>
                </a:rPr>
                <a:t> 	design, price, And customer demand</a:t>
              </a:r>
            </a:p>
            <a:p>
              <a:pPr>
                <a:lnSpc>
                  <a:spcPts val="3100"/>
                </a:lnSpc>
              </a:pPr>
              <a:r>
                <a:rPr lang="en-US" sz="2400" dirty="0">
                  <a:solidFill>
                    <a:schemeClr val="bg1"/>
                  </a:solidFill>
                  <a:latin typeface="Bahnschrift Light" panose="020B0502040204020203" pitchFamily="34" charset="0"/>
                </a:rPr>
                <a:t> 	to analyze actual market trends</a:t>
              </a:r>
              <a:r>
                <a:rPr lang="en-US" sz="3200" dirty="0">
                  <a:solidFill>
                    <a:schemeClr val="bg1"/>
                  </a:solidFill>
                  <a:latin typeface="Aileron" panose="020B0604020202020204" charset="0"/>
                </a:rPr>
                <a:t>.</a:t>
              </a:r>
              <a:endParaRPr lang="en-IN" sz="3200" dirty="0">
                <a:solidFill>
                  <a:schemeClr val="bg1"/>
                </a:solidFill>
                <a:latin typeface="Aileron" panose="020B0604020202020204" charset="0"/>
              </a:endParaRPr>
            </a:p>
          </p:txBody>
        </p:sp>
      </p:grpSp>
      <p:sp>
        <p:nvSpPr>
          <p:cNvPr id="13" name="TextBox 12">
            <a:extLst>
              <a:ext uri="{FF2B5EF4-FFF2-40B4-BE49-F238E27FC236}">
                <a16:creationId xmlns:a16="http://schemas.microsoft.com/office/drawing/2014/main" id="{F282F591-97E9-6275-FF0E-F21C578AB286}"/>
              </a:ext>
            </a:extLst>
          </p:cNvPr>
          <p:cNvSpPr txBox="1"/>
          <p:nvPr/>
        </p:nvSpPr>
        <p:spPr>
          <a:xfrm>
            <a:off x="8915400" y="4693920"/>
            <a:ext cx="914400" cy="914400"/>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BCF78CB4-0254-114B-53E2-FEE8AEA478A6}"/>
              </a:ext>
            </a:extLst>
          </p:cNvPr>
          <p:cNvSpPr txBox="1"/>
          <p:nvPr/>
        </p:nvSpPr>
        <p:spPr>
          <a:xfrm>
            <a:off x="8953500" y="4693920"/>
            <a:ext cx="914400" cy="914400"/>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84E8CC53-A478-D0F3-F9DF-912438B267CC}"/>
              </a:ext>
            </a:extLst>
          </p:cNvPr>
          <p:cNvSpPr txBox="1"/>
          <p:nvPr/>
        </p:nvSpPr>
        <p:spPr>
          <a:xfrm>
            <a:off x="8953500" y="4495800"/>
            <a:ext cx="914400" cy="914400"/>
          </a:xfrm>
          <a:prstGeom prst="rect">
            <a:avLst/>
          </a:prstGeom>
          <a:noFill/>
        </p:spPr>
        <p:txBody>
          <a:bodyPr wrap="square" rtlCol="0">
            <a:spAutoFit/>
          </a:bodyPr>
          <a:lstStyle/>
          <a:p>
            <a:endParaRPr lang="en-IN" dirty="0"/>
          </a:p>
        </p:txBody>
      </p:sp>
      <p:grpSp>
        <p:nvGrpSpPr>
          <p:cNvPr id="18" name="Group 17">
            <a:extLst>
              <a:ext uri="{FF2B5EF4-FFF2-40B4-BE49-F238E27FC236}">
                <a16:creationId xmlns:a16="http://schemas.microsoft.com/office/drawing/2014/main" id="{7B28AC68-ED62-1A1F-EB65-5FB583F60A2E}"/>
              </a:ext>
            </a:extLst>
          </p:cNvPr>
          <p:cNvGrpSpPr/>
          <p:nvPr/>
        </p:nvGrpSpPr>
        <p:grpSpPr>
          <a:xfrm>
            <a:off x="1648875" y="7520697"/>
            <a:ext cx="16050553" cy="2385617"/>
            <a:chOff x="1648875" y="7520697"/>
            <a:chExt cx="16050553" cy="2385617"/>
          </a:xfrm>
        </p:grpSpPr>
        <p:sp>
          <p:nvSpPr>
            <p:cNvPr id="12" name="Freeform 7">
              <a:extLst>
                <a:ext uri="{FF2B5EF4-FFF2-40B4-BE49-F238E27FC236}">
                  <a16:creationId xmlns:a16="http://schemas.microsoft.com/office/drawing/2014/main" id="{C64E8373-F859-1152-15C9-92AC660CA5DD}"/>
                </a:ext>
              </a:extLst>
            </p:cNvPr>
            <p:cNvSpPr/>
            <p:nvPr/>
          </p:nvSpPr>
          <p:spPr>
            <a:xfrm rot="-5400000">
              <a:off x="8481343" y="688229"/>
              <a:ext cx="2385617" cy="16050553"/>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sp>
        <p:sp>
          <p:nvSpPr>
            <p:cNvPr id="16" name="TextBox 15">
              <a:extLst>
                <a:ext uri="{FF2B5EF4-FFF2-40B4-BE49-F238E27FC236}">
                  <a16:creationId xmlns:a16="http://schemas.microsoft.com/office/drawing/2014/main" id="{BF4C2C6B-760B-DDC1-C44D-E5E0B9ED864B}"/>
                </a:ext>
              </a:extLst>
            </p:cNvPr>
            <p:cNvSpPr txBox="1"/>
            <p:nvPr/>
          </p:nvSpPr>
          <p:spPr>
            <a:xfrm>
              <a:off x="3063853" y="7880636"/>
              <a:ext cx="12096759" cy="1200329"/>
            </a:xfrm>
            <a:prstGeom prst="rect">
              <a:avLst/>
            </a:prstGeom>
            <a:noFill/>
          </p:spPr>
          <p:txBody>
            <a:bodyPr wrap="square" rtlCol="0">
              <a:spAutoFit/>
            </a:bodyPr>
            <a:lstStyle/>
            <a:p>
              <a:r>
                <a:rPr lang="en-US" sz="2400" dirty="0">
                  <a:solidFill>
                    <a:schemeClr val="bg1"/>
                  </a:solidFill>
                  <a:latin typeface="Bahnschrift Light" panose="020B0502040204020203" pitchFamily="34" charset="0"/>
                </a:rPr>
                <a:t>The experiment challenged conventional pricing wisdom, revealing surprising consumer behavior patterns that contradicted standard assumptions about price sensitivity in the college market</a:t>
              </a:r>
              <a:r>
                <a:rPr lang="en-US" sz="2400" dirty="0">
                  <a:solidFill>
                    <a:schemeClr val="bg1"/>
                  </a:solidFill>
                  <a:latin typeface="Aileron" panose="020B0604020202020204" charset="0"/>
                </a:rPr>
                <a:t>.</a:t>
              </a:r>
              <a:endParaRPr lang="en-IN" sz="2400" dirty="0">
                <a:solidFill>
                  <a:schemeClr val="bg1"/>
                </a:solidFill>
                <a:latin typeface="Aileron" panose="020B0604020202020204" charset="0"/>
              </a:endParaRPr>
            </a:p>
          </p:txBody>
        </p:sp>
      </p:grpSp>
      <p:pic>
        <p:nvPicPr>
          <p:cNvPr id="17" name="Picture 16">
            <a:extLst>
              <a:ext uri="{FF2B5EF4-FFF2-40B4-BE49-F238E27FC236}">
                <a16:creationId xmlns:a16="http://schemas.microsoft.com/office/drawing/2014/main" id="{A967ECF8-DA6C-F785-CBF1-30B55B1189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BBE79-41AE-807D-F4FF-A22FF9FDD8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F1A24-FB87-5FCD-9E5B-DACBCECCE24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a:extLst>
              <a:ext uri="{FF2B5EF4-FFF2-40B4-BE49-F238E27FC236}">
                <a16:creationId xmlns:a16="http://schemas.microsoft.com/office/drawing/2014/main" id="{E30F67D7-E44C-420A-959E-EE7FBE79098E}"/>
              </a:ext>
            </a:extLst>
          </p:cNvPr>
          <p:cNvSpPr/>
          <p:nvPr/>
        </p:nvSpPr>
        <p:spPr>
          <a:xfrm rot="18895892">
            <a:off x="-3330198" y="6110924"/>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56EB4834-5550-8535-61F6-9755AA1D13A2}"/>
              </a:ext>
            </a:extLst>
          </p:cNvPr>
          <p:cNvSpPr/>
          <p:nvPr/>
        </p:nvSpPr>
        <p:spPr>
          <a:xfrm rot="3607831">
            <a:off x="16789798" y="-2559317"/>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762B1D93-80F4-9CC1-687E-763AFCF86396}"/>
              </a:ext>
            </a:extLst>
          </p:cNvPr>
          <p:cNvSpPr/>
          <p:nvPr/>
        </p:nvSpPr>
        <p:spPr>
          <a:xfrm rot="17029655">
            <a:off x="292644" y="-752461"/>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C2F78DB8-E459-457A-89E1-9870226988CE}"/>
              </a:ext>
            </a:extLst>
          </p:cNvPr>
          <p:cNvSpPr/>
          <p:nvPr/>
        </p:nvSpPr>
        <p:spPr>
          <a:xfrm rot="5400000">
            <a:off x="17257851" y="9275690"/>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A908C362-956A-76E5-46F3-F81681D888A8}"/>
              </a:ext>
            </a:extLst>
          </p:cNvPr>
          <p:cNvSpPr txBox="1"/>
          <p:nvPr/>
        </p:nvSpPr>
        <p:spPr>
          <a:xfrm>
            <a:off x="1353056" y="632189"/>
            <a:ext cx="15124687" cy="1904367"/>
          </a:xfrm>
          <a:prstGeom prst="rect">
            <a:avLst/>
          </a:prstGeom>
        </p:spPr>
        <p:txBody>
          <a:bodyPr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Key Findings on Pricing Strategy</a:t>
            </a:r>
          </a:p>
        </p:txBody>
      </p:sp>
      <p:sp>
        <p:nvSpPr>
          <p:cNvPr id="13" name="TextBox 12">
            <a:extLst>
              <a:ext uri="{FF2B5EF4-FFF2-40B4-BE49-F238E27FC236}">
                <a16:creationId xmlns:a16="http://schemas.microsoft.com/office/drawing/2014/main" id="{19798FD4-D747-6EB0-710C-124E46E5ED24}"/>
              </a:ext>
            </a:extLst>
          </p:cNvPr>
          <p:cNvSpPr txBox="1"/>
          <p:nvPr/>
        </p:nvSpPr>
        <p:spPr>
          <a:xfrm>
            <a:off x="8915400" y="4693920"/>
            <a:ext cx="914400" cy="914400"/>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9A891EAE-11AA-48F0-CA12-63AE6CD09117}"/>
              </a:ext>
            </a:extLst>
          </p:cNvPr>
          <p:cNvSpPr txBox="1"/>
          <p:nvPr/>
        </p:nvSpPr>
        <p:spPr>
          <a:xfrm>
            <a:off x="8953500" y="4693920"/>
            <a:ext cx="914400" cy="914400"/>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5690FE9C-D3EA-5C3F-BD31-3BF49D2644EE}"/>
              </a:ext>
            </a:extLst>
          </p:cNvPr>
          <p:cNvSpPr txBox="1"/>
          <p:nvPr/>
        </p:nvSpPr>
        <p:spPr>
          <a:xfrm>
            <a:off x="8953500" y="4495800"/>
            <a:ext cx="914400" cy="914400"/>
          </a:xfrm>
          <a:prstGeom prst="rect">
            <a:avLst/>
          </a:prstGeom>
          <a:noFill/>
        </p:spPr>
        <p:txBody>
          <a:bodyPr wrap="square" rtlCol="0">
            <a:spAutoFit/>
          </a:bodyPr>
          <a:lstStyle/>
          <a:p>
            <a:endParaRPr lang="en-IN" dirty="0"/>
          </a:p>
        </p:txBody>
      </p:sp>
      <p:graphicFrame>
        <p:nvGraphicFramePr>
          <p:cNvPr id="16" name="Chart 15">
            <a:extLst>
              <a:ext uri="{FF2B5EF4-FFF2-40B4-BE49-F238E27FC236}">
                <a16:creationId xmlns:a16="http://schemas.microsoft.com/office/drawing/2014/main" id="{1146CBFF-79BC-DED3-84D6-E60895C94F73}"/>
              </a:ext>
            </a:extLst>
          </p:cNvPr>
          <p:cNvGraphicFramePr>
            <a:graphicFrameLocks/>
          </p:cNvGraphicFramePr>
          <p:nvPr>
            <p:extLst>
              <p:ext uri="{D42A27DB-BD31-4B8C-83A1-F6EECF244321}">
                <p14:modId xmlns:p14="http://schemas.microsoft.com/office/powerpoint/2010/main" val="2551257711"/>
              </p:ext>
            </p:extLst>
          </p:nvPr>
        </p:nvGraphicFramePr>
        <p:xfrm>
          <a:off x="3017590" y="2817512"/>
          <a:ext cx="12725329" cy="733584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1016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fade">
                                      <p:cBhvr>
                                        <p:cTn id="11" dur="500"/>
                                        <p:tgtEl>
                                          <p:spTgt spid="16">
                                            <p:graphicEl>
                                              <a:chart seriesIdx="-3" categoryIdx="-3" bldStep="gridLegen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ipe(down)">
                                      <p:cBhvr>
                                        <p:cTn id="15" dur="500"/>
                                        <p:tgtEl>
                                          <p:spTgt spid="16">
                                            <p:graphicEl>
                                              <a:chart seriesIdx="-4" categoryIdx="0"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ipe(down)">
                                      <p:cBhvr>
                                        <p:cTn id="19" dur="500"/>
                                        <p:tgtEl>
                                          <p:spTgt spid="16">
                                            <p:graphicEl>
                                              <a:chart seriesIdx="-4" categoryIdx="1"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ipe(down)">
                                      <p:cBhvr>
                                        <p:cTn id="23" dur="500"/>
                                        <p:tgtEl>
                                          <p:spTgt spid="16">
                                            <p:graphicEl>
                                              <a:chart seriesIdx="-4" categoryIdx="2"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ipe(down)">
                                      <p:cBhvr>
                                        <p:cTn id="27" dur="500"/>
                                        <p:tgtEl>
                                          <p:spTgt spid="16">
                                            <p:graphicEl>
                                              <a:chart seriesIdx="-4" categoryIdx="3"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ipe(down)">
                                      <p:cBhvr>
                                        <p:cTn id="31" dur="500"/>
                                        <p:tgtEl>
                                          <p:spTgt spid="16">
                                            <p:graphicEl>
                                              <a:chart seriesIdx="-4" categoryIdx="4" bldStep="category"/>
                                            </p:graphic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6">
                                            <p:graphicEl>
                                              <a:chart seriesIdx="-4" categoryIdx="5" bldStep="category"/>
                                            </p:graphicEl>
                                          </p:spTgt>
                                        </p:tgtEl>
                                        <p:attrNameLst>
                                          <p:attrName>style.visibility</p:attrName>
                                        </p:attrNameLst>
                                      </p:cBhvr>
                                      <p:to>
                                        <p:strVal val="visible"/>
                                      </p:to>
                                    </p:set>
                                    <p:animEffect transition="in" filter="wipe(down)">
                                      <p:cBhvr>
                                        <p:cTn id="35" dur="500"/>
                                        <p:tgtEl>
                                          <p:spTgt spid="16">
                                            <p:graphicEl>
                                              <a:chart seriesIdx="-4" categoryIdx="5" bldStep="category"/>
                                            </p:graphic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6">
                                            <p:graphicEl>
                                              <a:chart seriesIdx="-4" categoryIdx="6" bldStep="category"/>
                                            </p:graphicEl>
                                          </p:spTgt>
                                        </p:tgtEl>
                                        <p:attrNameLst>
                                          <p:attrName>style.visibility</p:attrName>
                                        </p:attrNameLst>
                                      </p:cBhvr>
                                      <p:to>
                                        <p:strVal val="visible"/>
                                      </p:to>
                                    </p:set>
                                    <p:animEffect transition="in" filter="wipe(down)">
                                      <p:cBhvr>
                                        <p:cTn id="39" dur="500"/>
                                        <p:tgtEl>
                                          <p:spTgt spid="16">
                                            <p:graphicEl>
                                              <a:chart seriesIdx="-4" categoryIdx="6" bldStep="category"/>
                                            </p:graphic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6">
                                            <p:graphicEl>
                                              <a:chart seriesIdx="-4" categoryIdx="7" bldStep="category"/>
                                            </p:graphicEl>
                                          </p:spTgt>
                                        </p:tgtEl>
                                        <p:attrNameLst>
                                          <p:attrName>style.visibility</p:attrName>
                                        </p:attrNameLst>
                                      </p:cBhvr>
                                      <p:to>
                                        <p:strVal val="visible"/>
                                      </p:to>
                                    </p:set>
                                    <p:animEffect transition="in" filter="wipe(down)">
                                      <p:cBhvr>
                                        <p:cTn id="43" dur="500"/>
                                        <p:tgtEl>
                                          <p:spTgt spid="16">
                                            <p:graphicEl>
                                              <a:chart seriesIdx="-4" categoryIdx="7"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6" grpId="0">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A9BD7-95BB-7216-557F-439F6A6237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4201A-D645-2AFF-0A41-2A69E70D08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a:extLst>
              <a:ext uri="{FF2B5EF4-FFF2-40B4-BE49-F238E27FC236}">
                <a16:creationId xmlns:a16="http://schemas.microsoft.com/office/drawing/2014/main" id="{0D273371-0522-3E53-6BDD-D63CAAE69ACF}"/>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C4E9C03-894C-0574-6155-3E8B7C6D70C2}"/>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7403E5F5-07C7-A869-1398-3D1708DEA125}"/>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DE3C1705-C6CB-31CF-D94E-08465222F305}"/>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48388FD1-6D5B-1603-547E-4B7264378EA0}"/>
              </a:ext>
            </a:extLst>
          </p:cNvPr>
          <p:cNvSpPr txBox="1"/>
          <p:nvPr/>
        </p:nvSpPr>
        <p:spPr>
          <a:xfrm>
            <a:off x="1353056" y="632189"/>
            <a:ext cx="15124687" cy="1904367"/>
          </a:xfrm>
          <a:prstGeom prst="rect">
            <a:avLst/>
          </a:prstGeom>
        </p:spPr>
        <p:txBody>
          <a:bodyPr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Key Findings on Pricing Strategy</a:t>
            </a:r>
          </a:p>
        </p:txBody>
      </p:sp>
      <p:sp>
        <p:nvSpPr>
          <p:cNvPr id="14" name="TextBox 13">
            <a:extLst>
              <a:ext uri="{FF2B5EF4-FFF2-40B4-BE49-F238E27FC236}">
                <a16:creationId xmlns:a16="http://schemas.microsoft.com/office/drawing/2014/main" id="{ED80D7AE-658D-C7AE-6B64-148797084BC3}"/>
              </a:ext>
            </a:extLst>
          </p:cNvPr>
          <p:cNvSpPr txBox="1"/>
          <p:nvPr/>
        </p:nvSpPr>
        <p:spPr>
          <a:xfrm>
            <a:off x="8953500" y="4693920"/>
            <a:ext cx="914400" cy="91440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F408AB6D-8288-1DCC-748E-431EFE35B398}"/>
              </a:ext>
            </a:extLst>
          </p:cNvPr>
          <p:cNvSpPr txBox="1"/>
          <p:nvPr/>
        </p:nvSpPr>
        <p:spPr>
          <a:xfrm>
            <a:off x="2396612" y="3218184"/>
            <a:ext cx="6518787" cy="461665"/>
          </a:xfrm>
          <a:prstGeom prst="rect">
            <a:avLst/>
          </a:prstGeom>
          <a:noFill/>
        </p:spPr>
        <p:txBody>
          <a:bodyPr wrap="square" rtlCol="0">
            <a:spAutoFit/>
          </a:bodyPr>
          <a:lstStyle/>
          <a:p>
            <a:r>
              <a:rPr lang="en-US" sz="2400" dirty="0">
                <a:solidFill>
                  <a:schemeClr val="bg1"/>
                </a:solidFill>
                <a:latin typeface="HK Modular" panose="020B0604020202020204" charset="0"/>
              </a:rPr>
              <a:t>Highest-Priced Product</a:t>
            </a:r>
            <a:endParaRPr lang="en-IN" sz="2400" dirty="0">
              <a:solidFill>
                <a:schemeClr val="bg1"/>
              </a:solidFill>
              <a:latin typeface="Bahnschrift Light" panose="020B0502040204020203" pitchFamily="34" charset="0"/>
            </a:endParaRPr>
          </a:p>
        </p:txBody>
      </p:sp>
      <p:sp>
        <p:nvSpPr>
          <p:cNvPr id="23" name="TextBox 22">
            <a:extLst>
              <a:ext uri="{FF2B5EF4-FFF2-40B4-BE49-F238E27FC236}">
                <a16:creationId xmlns:a16="http://schemas.microsoft.com/office/drawing/2014/main" id="{B11B0F6A-D75A-1624-8490-78C7C1F96423}"/>
              </a:ext>
            </a:extLst>
          </p:cNvPr>
          <p:cNvSpPr txBox="1"/>
          <p:nvPr/>
        </p:nvSpPr>
        <p:spPr>
          <a:xfrm>
            <a:off x="10103187" y="3227794"/>
            <a:ext cx="6518787" cy="472822"/>
          </a:xfrm>
          <a:prstGeom prst="rect">
            <a:avLst/>
          </a:prstGeom>
          <a:noFill/>
        </p:spPr>
        <p:txBody>
          <a:bodyPr wrap="square" rtlCol="0">
            <a:spAutoFit/>
          </a:bodyPr>
          <a:lstStyle/>
          <a:p>
            <a:pPr>
              <a:lnSpc>
                <a:spcPts val="3300"/>
              </a:lnSpc>
            </a:pPr>
            <a:r>
              <a:rPr lang="en-US" sz="2400" dirty="0">
                <a:solidFill>
                  <a:schemeClr val="bg1"/>
                </a:solidFill>
                <a:latin typeface="HK Modular" panose="020B0604020202020204" charset="0"/>
              </a:rPr>
              <a:t>Price vs. Perceived Value</a:t>
            </a:r>
            <a:endParaRPr lang="en-IN" sz="2400" dirty="0">
              <a:solidFill>
                <a:schemeClr val="bg1"/>
              </a:solidFill>
              <a:latin typeface="Bahnschrift Light" panose="020B0502040204020203" pitchFamily="34" charset="0"/>
            </a:endParaRPr>
          </a:p>
        </p:txBody>
      </p:sp>
      <p:pic>
        <p:nvPicPr>
          <p:cNvPr id="28" name="Picture 27">
            <a:extLst>
              <a:ext uri="{FF2B5EF4-FFF2-40B4-BE49-F238E27FC236}">
                <a16:creationId xmlns:a16="http://schemas.microsoft.com/office/drawing/2014/main" id="{6FA26571-4876-43D9-5CB0-DC75EE746C68}"/>
              </a:ext>
            </a:extLst>
          </p:cNvPr>
          <p:cNvPicPr>
            <a:picLocks noChangeAspect="1"/>
          </p:cNvPicPr>
          <p:nvPr/>
        </p:nvPicPr>
        <p:blipFill>
          <a:blip r:embed="rId7">
            <a:extLst>
              <a:ext uri="{28A0092B-C50C-407E-A947-70E740481C1C}">
                <a14:useLocalDpi xmlns:a14="http://schemas.microsoft.com/office/drawing/2010/main" val="0"/>
              </a:ext>
            </a:extLst>
          </a:blip>
          <a:srcRect l="51870"/>
          <a:stretch/>
        </p:blipFill>
        <p:spPr>
          <a:xfrm>
            <a:off x="4108769" y="3070886"/>
            <a:ext cx="3359400" cy="5225852"/>
          </a:xfrm>
          <a:prstGeom prst="rect">
            <a:avLst/>
          </a:prstGeom>
        </p:spPr>
      </p:pic>
      <p:pic>
        <p:nvPicPr>
          <p:cNvPr id="27" name="Picture 26">
            <a:extLst>
              <a:ext uri="{FF2B5EF4-FFF2-40B4-BE49-F238E27FC236}">
                <a16:creationId xmlns:a16="http://schemas.microsoft.com/office/drawing/2014/main" id="{53FE1F06-3EF6-F973-FDE5-2C6E2769CCD5}"/>
              </a:ext>
            </a:extLst>
          </p:cNvPr>
          <p:cNvPicPr>
            <a:picLocks noChangeAspect="1"/>
          </p:cNvPicPr>
          <p:nvPr/>
        </p:nvPicPr>
        <p:blipFill>
          <a:blip r:embed="rId7">
            <a:extLst>
              <a:ext uri="{28A0092B-C50C-407E-A947-70E740481C1C}">
                <a14:useLocalDpi xmlns:a14="http://schemas.microsoft.com/office/drawing/2010/main" val="0"/>
              </a:ext>
            </a:extLst>
          </a:blip>
          <a:srcRect r="54379"/>
          <a:stretch/>
        </p:blipFill>
        <p:spPr>
          <a:xfrm>
            <a:off x="2354574" y="3040406"/>
            <a:ext cx="3184327" cy="5225852"/>
          </a:xfrm>
          <a:prstGeom prst="rect">
            <a:avLst/>
          </a:prstGeom>
        </p:spPr>
      </p:pic>
      <p:pic>
        <p:nvPicPr>
          <p:cNvPr id="30" name="Picture 29">
            <a:extLst>
              <a:ext uri="{FF2B5EF4-FFF2-40B4-BE49-F238E27FC236}">
                <a16:creationId xmlns:a16="http://schemas.microsoft.com/office/drawing/2014/main" id="{0935E5DF-1614-EEA1-29EA-C93F22010A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35037" y="3946605"/>
            <a:ext cx="2525000" cy="3102000"/>
          </a:xfrm>
          <a:prstGeom prst="rect">
            <a:avLst/>
          </a:prstGeom>
        </p:spPr>
      </p:pic>
      <p:pic>
        <p:nvPicPr>
          <p:cNvPr id="32" name="Picture 31">
            <a:extLst>
              <a:ext uri="{FF2B5EF4-FFF2-40B4-BE49-F238E27FC236}">
                <a16:creationId xmlns:a16="http://schemas.microsoft.com/office/drawing/2014/main" id="{51CB224F-2061-58AB-02A2-D0F34A95CAC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37243" y="2908286"/>
            <a:ext cx="3465972" cy="5114292"/>
          </a:xfrm>
          <a:prstGeom prst="rect">
            <a:avLst/>
          </a:prstGeom>
        </p:spPr>
      </p:pic>
      <p:pic>
        <p:nvPicPr>
          <p:cNvPr id="38" name="Picture 37">
            <a:extLst>
              <a:ext uri="{FF2B5EF4-FFF2-40B4-BE49-F238E27FC236}">
                <a16:creationId xmlns:a16="http://schemas.microsoft.com/office/drawing/2014/main" id="{F8D9A9C0-40E1-CA41-D567-5C68B3804B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50306" y="4365852"/>
            <a:ext cx="2969223" cy="3322784"/>
          </a:xfrm>
          <a:prstGeom prst="rect">
            <a:avLst/>
          </a:prstGeom>
        </p:spPr>
      </p:pic>
      <p:pic>
        <p:nvPicPr>
          <p:cNvPr id="34" name="Picture 33">
            <a:extLst>
              <a:ext uri="{FF2B5EF4-FFF2-40B4-BE49-F238E27FC236}">
                <a16:creationId xmlns:a16="http://schemas.microsoft.com/office/drawing/2014/main" id="{DEDFC4B1-F01C-7C2B-4073-EBDDF30046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99244" y="3040406"/>
            <a:ext cx="3726070" cy="5768063"/>
          </a:xfrm>
          <a:prstGeom prst="rect">
            <a:avLst/>
          </a:prstGeom>
        </p:spPr>
      </p:pic>
    </p:spTree>
    <p:extLst>
      <p:ext uri="{BB962C8B-B14F-4D97-AF65-F5344CB8AC3E}">
        <p14:creationId xmlns:p14="http://schemas.microsoft.com/office/powerpoint/2010/main" val="4247203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anim calcmode="lin" valueType="num">
                                      <p:cBhvr>
                                        <p:cTn id="12" dur="750" fill="hold"/>
                                        <p:tgtEl>
                                          <p:spTgt spid="20"/>
                                        </p:tgtEl>
                                        <p:attrNameLst>
                                          <p:attrName>ppt_x</p:attrName>
                                        </p:attrNameLst>
                                      </p:cBhvr>
                                      <p:tavLst>
                                        <p:tav tm="0">
                                          <p:val>
                                            <p:strVal val="#ppt_x"/>
                                          </p:val>
                                        </p:tav>
                                        <p:tav tm="100000">
                                          <p:val>
                                            <p:strVal val="#ppt_x"/>
                                          </p:val>
                                        </p:tav>
                                      </p:tavLst>
                                    </p:anim>
                                    <p:anim calcmode="lin" valueType="num">
                                      <p:cBhvr>
                                        <p:cTn id="13" dur="750" fill="hold"/>
                                        <p:tgtEl>
                                          <p:spTgt spid="20"/>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anim calcmode="lin" valueType="num">
                                      <p:cBhvr>
                                        <p:cTn id="17" dur="750" fill="hold"/>
                                        <p:tgtEl>
                                          <p:spTgt spid="27"/>
                                        </p:tgtEl>
                                        <p:attrNameLst>
                                          <p:attrName>ppt_x</p:attrName>
                                        </p:attrNameLst>
                                      </p:cBhvr>
                                      <p:tavLst>
                                        <p:tav tm="0">
                                          <p:val>
                                            <p:strVal val="#ppt_x"/>
                                          </p:val>
                                        </p:tav>
                                        <p:tav tm="100000">
                                          <p:val>
                                            <p:strVal val="#ppt_x"/>
                                          </p:val>
                                        </p:tav>
                                      </p:tavLst>
                                    </p:anim>
                                    <p:anim calcmode="lin" valueType="num">
                                      <p:cBhvr>
                                        <p:cTn id="18" dur="750" fill="hold"/>
                                        <p:tgtEl>
                                          <p:spTgt spid="2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750"/>
                                        <p:tgtEl>
                                          <p:spTgt spid="28"/>
                                        </p:tgtEl>
                                      </p:cBhvr>
                                    </p:animEffect>
                                    <p:anim calcmode="lin" valueType="num">
                                      <p:cBhvr>
                                        <p:cTn id="22" dur="750" fill="hold"/>
                                        <p:tgtEl>
                                          <p:spTgt spid="28"/>
                                        </p:tgtEl>
                                        <p:attrNameLst>
                                          <p:attrName>ppt_x</p:attrName>
                                        </p:attrNameLst>
                                      </p:cBhvr>
                                      <p:tavLst>
                                        <p:tav tm="0">
                                          <p:val>
                                            <p:strVal val="#ppt_x"/>
                                          </p:val>
                                        </p:tav>
                                        <p:tav tm="100000">
                                          <p:val>
                                            <p:strVal val="#ppt_x"/>
                                          </p:val>
                                        </p:tav>
                                      </p:tavLst>
                                    </p:anim>
                                    <p:anim calcmode="lin" valueType="num">
                                      <p:cBhvr>
                                        <p:cTn id="23" dur="750" fill="hold"/>
                                        <p:tgtEl>
                                          <p:spTgt spid="28"/>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47"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750"/>
                                        <p:tgtEl>
                                          <p:spTgt spid="23"/>
                                        </p:tgtEl>
                                      </p:cBhvr>
                                    </p:animEffect>
                                    <p:anim calcmode="lin" valueType="num">
                                      <p:cBhvr>
                                        <p:cTn id="28" dur="750" fill="hold"/>
                                        <p:tgtEl>
                                          <p:spTgt spid="23"/>
                                        </p:tgtEl>
                                        <p:attrNameLst>
                                          <p:attrName>ppt_x</p:attrName>
                                        </p:attrNameLst>
                                      </p:cBhvr>
                                      <p:tavLst>
                                        <p:tav tm="0">
                                          <p:val>
                                            <p:strVal val="#ppt_x"/>
                                          </p:val>
                                        </p:tav>
                                        <p:tav tm="100000">
                                          <p:val>
                                            <p:strVal val="#ppt_x"/>
                                          </p:val>
                                        </p:tav>
                                      </p:tavLst>
                                    </p:anim>
                                    <p:anim calcmode="lin" valueType="num">
                                      <p:cBhvr>
                                        <p:cTn id="29" dur="750" fill="hold"/>
                                        <p:tgtEl>
                                          <p:spTgt spid="2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750"/>
                                        <p:tgtEl>
                                          <p:spTgt spid="34"/>
                                        </p:tgtEl>
                                      </p:cBhvr>
                                    </p:animEffect>
                                    <p:anim calcmode="lin" valueType="num">
                                      <p:cBhvr>
                                        <p:cTn id="33" dur="750" fill="hold"/>
                                        <p:tgtEl>
                                          <p:spTgt spid="34"/>
                                        </p:tgtEl>
                                        <p:attrNameLst>
                                          <p:attrName>ppt_x</p:attrName>
                                        </p:attrNameLst>
                                      </p:cBhvr>
                                      <p:tavLst>
                                        <p:tav tm="0">
                                          <p:val>
                                            <p:strVal val="#ppt_x"/>
                                          </p:val>
                                        </p:tav>
                                        <p:tav tm="100000">
                                          <p:val>
                                            <p:strVal val="#ppt_x"/>
                                          </p:val>
                                        </p:tav>
                                      </p:tavLst>
                                    </p:anim>
                                    <p:anim calcmode="lin" valueType="num">
                                      <p:cBhvr>
                                        <p:cTn id="34" dur="750" fill="hold"/>
                                        <p:tgtEl>
                                          <p:spTgt spid="3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750"/>
                                        <p:tgtEl>
                                          <p:spTgt spid="32"/>
                                        </p:tgtEl>
                                      </p:cBhvr>
                                    </p:animEffect>
                                    <p:anim calcmode="lin" valueType="num">
                                      <p:cBhvr>
                                        <p:cTn id="38" dur="750" fill="hold"/>
                                        <p:tgtEl>
                                          <p:spTgt spid="32"/>
                                        </p:tgtEl>
                                        <p:attrNameLst>
                                          <p:attrName>ppt_x</p:attrName>
                                        </p:attrNameLst>
                                      </p:cBhvr>
                                      <p:tavLst>
                                        <p:tav tm="0">
                                          <p:val>
                                            <p:strVal val="#ppt_x"/>
                                          </p:val>
                                        </p:tav>
                                        <p:tav tm="100000">
                                          <p:val>
                                            <p:strVal val="#ppt_x"/>
                                          </p:val>
                                        </p:tav>
                                      </p:tavLst>
                                    </p:anim>
                                    <p:anim calcmode="lin" valueType="num">
                                      <p:cBhvr>
                                        <p:cTn id="39" dur="750" fill="hold"/>
                                        <p:tgtEl>
                                          <p:spTgt spid="32"/>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750"/>
                                        <p:tgtEl>
                                          <p:spTgt spid="38"/>
                                        </p:tgtEl>
                                      </p:cBhvr>
                                    </p:animEffect>
                                    <p:anim calcmode="lin" valueType="num">
                                      <p:cBhvr>
                                        <p:cTn id="43" dur="750" fill="hold"/>
                                        <p:tgtEl>
                                          <p:spTgt spid="38"/>
                                        </p:tgtEl>
                                        <p:attrNameLst>
                                          <p:attrName>ppt_x</p:attrName>
                                        </p:attrNameLst>
                                      </p:cBhvr>
                                      <p:tavLst>
                                        <p:tav tm="0">
                                          <p:val>
                                            <p:strVal val="#ppt_x"/>
                                          </p:val>
                                        </p:tav>
                                        <p:tav tm="100000">
                                          <p:val>
                                            <p:strVal val="#ppt_x"/>
                                          </p:val>
                                        </p:tav>
                                      </p:tavLst>
                                    </p:anim>
                                    <p:anim calcmode="lin" valueType="num">
                                      <p:cBhvr>
                                        <p:cTn id="44" dur="750" fill="hold"/>
                                        <p:tgtEl>
                                          <p:spTgt spid="3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750"/>
                                        <p:tgtEl>
                                          <p:spTgt spid="30"/>
                                        </p:tgtEl>
                                      </p:cBhvr>
                                    </p:animEffect>
                                    <p:anim calcmode="lin" valueType="num">
                                      <p:cBhvr>
                                        <p:cTn id="48" dur="750" fill="hold"/>
                                        <p:tgtEl>
                                          <p:spTgt spid="30"/>
                                        </p:tgtEl>
                                        <p:attrNameLst>
                                          <p:attrName>ppt_x</p:attrName>
                                        </p:attrNameLst>
                                      </p:cBhvr>
                                      <p:tavLst>
                                        <p:tav tm="0">
                                          <p:val>
                                            <p:strVal val="#ppt_x"/>
                                          </p:val>
                                        </p:tav>
                                        <p:tav tm="100000">
                                          <p:val>
                                            <p:strVal val="#ppt_x"/>
                                          </p:val>
                                        </p:tav>
                                      </p:tavLst>
                                    </p:anim>
                                    <p:anim calcmode="lin" valueType="num">
                                      <p:cBhvr>
                                        <p:cTn id="4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E5170-11C6-3F33-C303-131F8943E4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D7E94D-B697-638F-01EA-8D9CCC03561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a:extLst>
              <a:ext uri="{FF2B5EF4-FFF2-40B4-BE49-F238E27FC236}">
                <a16:creationId xmlns:a16="http://schemas.microsoft.com/office/drawing/2014/main" id="{A88F1FAD-C771-7A8A-97EE-78B8BE2AF794}"/>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E1B7FD39-55E8-52A1-13E8-EDCE27A091A9}"/>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FFAFAA1F-C9BB-D3EB-CC33-64A11F6697E7}"/>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11F20E03-D917-3DBF-8357-C1CB8829B47C}"/>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5B77EF73-EB3B-E601-85A6-56151168256A}"/>
              </a:ext>
            </a:extLst>
          </p:cNvPr>
          <p:cNvSpPr txBox="1"/>
          <p:nvPr/>
        </p:nvSpPr>
        <p:spPr>
          <a:xfrm>
            <a:off x="1353056" y="632189"/>
            <a:ext cx="15124687" cy="1904367"/>
          </a:xfrm>
          <a:prstGeom prst="rect">
            <a:avLst/>
          </a:prstGeom>
        </p:spPr>
        <p:txBody>
          <a:bodyPr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Key Findings on Pricing Strategy</a:t>
            </a:r>
          </a:p>
        </p:txBody>
      </p:sp>
      <p:sp>
        <p:nvSpPr>
          <p:cNvPr id="10" name="Freeform 7">
            <a:extLst>
              <a:ext uri="{FF2B5EF4-FFF2-40B4-BE49-F238E27FC236}">
                <a16:creationId xmlns:a16="http://schemas.microsoft.com/office/drawing/2014/main" id="{5649D358-1479-7F33-B54A-288C37846914}"/>
              </a:ext>
            </a:extLst>
          </p:cNvPr>
          <p:cNvSpPr/>
          <p:nvPr/>
        </p:nvSpPr>
        <p:spPr>
          <a:xfrm rot="-5400000">
            <a:off x="11574030" y="1744470"/>
            <a:ext cx="2850659" cy="9451738"/>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IN" dirty="0"/>
          </a:p>
        </p:txBody>
      </p:sp>
      <p:sp>
        <p:nvSpPr>
          <p:cNvPr id="20" name="TextBox 19">
            <a:extLst>
              <a:ext uri="{FF2B5EF4-FFF2-40B4-BE49-F238E27FC236}">
                <a16:creationId xmlns:a16="http://schemas.microsoft.com/office/drawing/2014/main" id="{BC541ACF-DDEF-EFB6-B37D-CCAF3DA1E086}"/>
              </a:ext>
            </a:extLst>
          </p:cNvPr>
          <p:cNvSpPr txBox="1"/>
          <p:nvPr/>
        </p:nvSpPr>
        <p:spPr>
          <a:xfrm>
            <a:off x="10454139" y="5627873"/>
            <a:ext cx="6518787" cy="1572007"/>
          </a:xfrm>
          <a:prstGeom prst="rect">
            <a:avLst/>
          </a:prstGeom>
          <a:noFill/>
        </p:spPr>
        <p:txBody>
          <a:bodyPr wrap="square" rtlCol="0">
            <a:spAutoFit/>
          </a:bodyPr>
          <a:lstStyle/>
          <a:p>
            <a:r>
              <a:rPr lang="en-US" sz="2400" dirty="0">
                <a:solidFill>
                  <a:schemeClr val="bg1"/>
                </a:solidFill>
                <a:latin typeface="HK Modular" panose="020B0604020202020204" charset="0"/>
              </a:rPr>
              <a:t>Highest-Priced Product </a:t>
            </a:r>
            <a:r>
              <a:rPr lang="en-US" sz="2400" dirty="0">
                <a:solidFill>
                  <a:schemeClr val="bg1"/>
                </a:solidFill>
                <a:latin typeface="Bahnschrift Light" panose="020B0502040204020203" pitchFamily="34" charset="0"/>
              </a:rPr>
              <a:t>Success the costliest product became the second highest-selling, contradicting the usual assumption.</a:t>
            </a:r>
            <a:endParaRPr lang="en-IN" sz="2400" dirty="0">
              <a:solidFill>
                <a:schemeClr val="bg1"/>
              </a:solidFill>
              <a:latin typeface="Bahnschrift Light" panose="020B0502040204020203" pitchFamily="34" charset="0"/>
            </a:endParaRPr>
          </a:p>
        </p:txBody>
      </p:sp>
      <p:pic>
        <p:nvPicPr>
          <p:cNvPr id="21" name="Graphic 20" descr="Chevron arrows with solid fill">
            <a:extLst>
              <a:ext uri="{FF2B5EF4-FFF2-40B4-BE49-F238E27FC236}">
                <a16:creationId xmlns:a16="http://schemas.microsoft.com/office/drawing/2014/main" id="{795A13A3-15B0-3266-D5C6-193C82C23B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5850" y="5439484"/>
            <a:ext cx="808289" cy="808289"/>
          </a:xfrm>
          <a:prstGeom prst="rect">
            <a:avLst/>
          </a:prstGeom>
        </p:spPr>
      </p:pic>
      <p:pic>
        <p:nvPicPr>
          <p:cNvPr id="7" name="Picture 6">
            <a:extLst>
              <a:ext uri="{FF2B5EF4-FFF2-40B4-BE49-F238E27FC236}">
                <a16:creationId xmlns:a16="http://schemas.microsoft.com/office/drawing/2014/main" id="{3859D47A-2ECC-7D99-E1F4-2063FD28A55A}"/>
              </a:ext>
            </a:extLst>
          </p:cNvPr>
          <p:cNvPicPr>
            <a:picLocks noChangeAspect="1"/>
          </p:cNvPicPr>
          <p:nvPr/>
        </p:nvPicPr>
        <p:blipFill>
          <a:blip r:embed="rId10">
            <a:extLst>
              <a:ext uri="{28A0092B-C50C-407E-A947-70E740481C1C}">
                <a14:useLocalDpi xmlns:a14="http://schemas.microsoft.com/office/drawing/2010/main" val="0"/>
              </a:ext>
            </a:extLst>
          </a:blip>
          <a:srcRect l="51870"/>
          <a:stretch/>
        </p:blipFill>
        <p:spPr>
          <a:xfrm>
            <a:off x="2703993" y="1016674"/>
            <a:ext cx="6612072" cy="10285678"/>
          </a:xfrm>
          <a:prstGeom prst="rect">
            <a:avLst/>
          </a:prstGeom>
        </p:spPr>
      </p:pic>
      <p:pic>
        <p:nvPicPr>
          <p:cNvPr id="9" name="Picture 8">
            <a:extLst>
              <a:ext uri="{FF2B5EF4-FFF2-40B4-BE49-F238E27FC236}">
                <a16:creationId xmlns:a16="http://schemas.microsoft.com/office/drawing/2014/main" id="{956B0B71-62F0-555C-E573-5FB160D1BC48}"/>
              </a:ext>
            </a:extLst>
          </p:cNvPr>
          <p:cNvPicPr>
            <a:picLocks noChangeAspect="1"/>
          </p:cNvPicPr>
          <p:nvPr/>
        </p:nvPicPr>
        <p:blipFill>
          <a:blip r:embed="rId10">
            <a:extLst>
              <a:ext uri="{28A0092B-C50C-407E-A947-70E740481C1C}">
                <a14:useLocalDpi xmlns:a14="http://schemas.microsoft.com/office/drawing/2010/main" val="0"/>
              </a:ext>
            </a:extLst>
          </a:blip>
          <a:srcRect r="54379"/>
          <a:stretch/>
        </p:blipFill>
        <p:spPr>
          <a:xfrm>
            <a:off x="49246" y="1016674"/>
            <a:ext cx="6267488" cy="10285678"/>
          </a:xfrm>
          <a:prstGeom prst="rect">
            <a:avLst/>
          </a:prstGeom>
        </p:spPr>
      </p:pic>
    </p:spTree>
    <p:extLst>
      <p:ext uri="{BB962C8B-B14F-4D97-AF65-F5344CB8AC3E}">
        <p14:creationId xmlns:p14="http://schemas.microsoft.com/office/powerpoint/2010/main" val="32631005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95437-8651-BAB6-33B2-871474C90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CD60E-4878-7E75-BE20-F01F0AD80B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a:extLst>
              <a:ext uri="{FF2B5EF4-FFF2-40B4-BE49-F238E27FC236}">
                <a16:creationId xmlns:a16="http://schemas.microsoft.com/office/drawing/2014/main" id="{D7D6C9EF-D515-89BD-8618-1CBAE1CE0912}"/>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F585AA20-017A-C9ED-D14A-D44D80DC6C7E}"/>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CA211446-5EE8-87D0-9E13-FE49DAA37B5C}"/>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AD09AF6B-7673-5166-72D8-6EFBB415337B}"/>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1068142A-2B66-02BD-634C-9A03BA9B0ABC}"/>
              </a:ext>
            </a:extLst>
          </p:cNvPr>
          <p:cNvSpPr txBox="1"/>
          <p:nvPr/>
        </p:nvSpPr>
        <p:spPr>
          <a:xfrm>
            <a:off x="1353056" y="632189"/>
            <a:ext cx="15124687" cy="1904367"/>
          </a:xfrm>
          <a:prstGeom prst="rect">
            <a:avLst/>
          </a:prstGeom>
        </p:spPr>
        <p:txBody>
          <a:bodyPr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Key Findings on Pricing Strategy</a:t>
            </a:r>
          </a:p>
        </p:txBody>
      </p:sp>
      <p:sp>
        <p:nvSpPr>
          <p:cNvPr id="13" name="TextBox 12">
            <a:extLst>
              <a:ext uri="{FF2B5EF4-FFF2-40B4-BE49-F238E27FC236}">
                <a16:creationId xmlns:a16="http://schemas.microsoft.com/office/drawing/2014/main" id="{8A76A694-A958-822E-59DA-53931B53F874}"/>
              </a:ext>
            </a:extLst>
          </p:cNvPr>
          <p:cNvSpPr txBox="1"/>
          <p:nvPr/>
        </p:nvSpPr>
        <p:spPr>
          <a:xfrm>
            <a:off x="8915400" y="4693920"/>
            <a:ext cx="914400" cy="914400"/>
          </a:xfrm>
          <a:prstGeom prst="rect">
            <a:avLst/>
          </a:prstGeom>
          <a:noFill/>
        </p:spPr>
        <p:txBody>
          <a:bodyPr wrap="square" rtlCol="0">
            <a:spAutoFit/>
          </a:bodyPr>
          <a:lstStyle/>
          <a:p>
            <a:endParaRPr lang="en-IN" dirty="0"/>
          </a:p>
        </p:txBody>
      </p:sp>
      <p:sp>
        <p:nvSpPr>
          <p:cNvPr id="14" name="TextBox 13">
            <a:extLst>
              <a:ext uri="{FF2B5EF4-FFF2-40B4-BE49-F238E27FC236}">
                <a16:creationId xmlns:a16="http://schemas.microsoft.com/office/drawing/2014/main" id="{68FE6EE7-9800-54A4-F87E-E3081C34122C}"/>
              </a:ext>
            </a:extLst>
          </p:cNvPr>
          <p:cNvSpPr txBox="1"/>
          <p:nvPr/>
        </p:nvSpPr>
        <p:spPr>
          <a:xfrm>
            <a:off x="8953500" y="4693920"/>
            <a:ext cx="914400" cy="914400"/>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5C5DBC26-D3AC-953F-0DC0-89C2D213A986}"/>
              </a:ext>
            </a:extLst>
          </p:cNvPr>
          <p:cNvSpPr txBox="1"/>
          <p:nvPr/>
        </p:nvSpPr>
        <p:spPr>
          <a:xfrm>
            <a:off x="8953500" y="4495800"/>
            <a:ext cx="914400" cy="91440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DA1FF557-5515-4BD8-58D6-56A1D15A5492}"/>
              </a:ext>
            </a:extLst>
          </p:cNvPr>
          <p:cNvSpPr txBox="1"/>
          <p:nvPr/>
        </p:nvSpPr>
        <p:spPr>
          <a:xfrm>
            <a:off x="2396612" y="3218184"/>
            <a:ext cx="6518787" cy="461665"/>
          </a:xfrm>
          <a:prstGeom prst="rect">
            <a:avLst/>
          </a:prstGeom>
          <a:noFill/>
        </p:spPr>
        <p:txBody>
          <a:bodyPr wrap="square" rtlCol="0">
            <a:spAutoFit/>
          </a:bodyPr>
          <a:lstStyle/>
          <a:p>
            <a:r>
              <a:rPr lang="en-US" sz="2400" dirty="0">
                <a:solidFill>
                  <a:schemeClr val="bg1"/>
                </a:solidFill>
                <a:latin typeface="HK Modular" panose="020B0604020202020204" charset="0"/>
              </a:rPr>
              <a:t>Highest-Priced Product</a:t>
            </a:r>
            <a:endParaRPr lang="en-IN" sz="2400" dirty="0">
              <a:solidFill>
                <a:schemeClr val="bg1"/>
              </a:solidFill>
              <a:latin typeface="Bahnschrift Light" panose="020B0502040204020203" pitchFamily="34" charset="0"/>
            </a:endParaRPr>
          </a:p>
        </p:txBody>
      </p:sp>
      <p:sp>
        <p:nvSpPr>
          <p:cNvPr id="23" name="TextBox 22">
            <a:extLst>
              <a:ext uri="{FF2B5EF4-FFF2-40B4-BE49-F238E27FC236}">
                <a16:creationId xmlns:a16="http://schemas.microsoft.com/office/drawing/2014/main" id="{C9895DF8-D65A-71D3-7471-2950F6FD7268}"/>
              </a:ext>
            </a:extLst>
          </p:cNvPr>
          <p:cNvSpPr txBox="1"/>
          <p:nvPr/>
        </p:nvSpPr>
        <p:spPr>
          <a:xfrm>
            <a:off x="10103187" y="3227794"/>
            <a:ext cx="6518787" cy="472822"/>
          </a:xfrm>
          <a:prstGeom prst="rect">
            <a:avLst/>
          </a:prstGeom>
          <a:noFill/>
        </p:spPr>
        <p:txBody>
          <a:bodyPr wrap="square" rtlCol="0">
            <a:spAutoFit/>
          </a:bodyPr>
          <a:lstStyle/>
          <a:p>
            <a:pPr>
              <a:lnSpc>
                <a:spcPts val="3300"/>
              </a:lnSpc>
            </a:pPr>
            <a:r>
              <a:rPr lang="en-US" sz="2400" dirty="0">
                <a:solidFill>
                  <a:schemeClr val="bg1"/>
                </a:solidFill>
                <a:latin typeface="HK Modular" panose="020B0604020202020204" charset="0"/>
              </a:rPr>
              <a:t>Price vs. Perceived Value</a:t>
            </a:r>
            <a:endParaRPr lang="en-IN" sz="2400" dirty="0">
              <a:solidFill>
                <a:schemeClr val="bg1"/>
              </a:solidFill>
              <a:latin typeface="Bahnschrift Light" panose="020B0502040204020203" pitchFamily="34" charset="0"/>
            </a:endParaRPr>
          </a:p>
        </p:txBody>
      </p:sp>
      <p:pic>
        <p:nvPicPr>
          <p:cNvPr id="7" name="Picture 6">
            <a:extLst>
              <a:ext uri="{FF2B5EF4-FFF2-40B4-BE49-F238E27FC236}">
                <a16:creationId xmlns:a16="http://schemas.microsoft.com/office/drawing/2014/main" id="{A5879C06-8716-01C3-F488-26F7CBB25909}"/>
              </a:ext>
            </a:extLst>
          </p:cNvPr>
          <p:cNvPicPr>
            <a:picLocks noChangeAspect="1"/>
          </p:cNvPicPr>
          <p:nvPr/>
        </p:nvPicPr>
        <p:blipFill>
          <a:blip r:embed="rId7">
            <a:extLst>
              <a:ext uri="{28A0092B-C50C-407E-A947-70E740481C1C}">
                <a14:useLocalDpi xmlns:a14="http://schemas.microsoft.com/office/drawing/2010/main" val="0"/>
              </a:ext>
            </a:extLst>
          </a:blip>
          <a:srcRect l="51870"/>
          <a:stretch/>
        </p:blipFill>
        <p:spPr>
          <a:xfrm>
            <a:off x="4108769" y="3070886"/>
            <a:ext cx="3359400" cy="5225852"/>
          </a:xfrm>
          <a:prstGeom prst="rect">
            <a:avLst/>
          </a:prstGeom>
        </p:spPr>
      </p:pic>
      <p:pic>
        <p:nvPicPr>
          <p:cNvPr id="9" name="Picture 8">
            <a:extLst>
              <a:ext uri="{FF2B5EF4-FFF2-40B4-BE49-F238E27FC236}">
                <a16:creationId xmlns:a16="http://schemas.microsoft.com/office/drawing/2014/main" id="{7062661B-C3D0-1034-0A49-A63409CCD0F4}"/>
              </a:ext>
            </a:extLst>
          </p:cNvPr>
          <p:cNvPicPr>
            <a:picLocks noChangeAspect="1"/>
          </p:cNvPicPr>
          <p:nvPr/>
        </p:nvPicPr>
        <p:blipFill>
          <a:blip r:embed="rId7">
            <a:extLst>
              <a:ext uri="{28A0092B-C50C-407E-A947-70E740481C1C}">
                <a14:useLocalDpi xmlns:a14="http://schemas.microsoft.com/office/drawing/2010/main" val="0"/>
              </a:ext>
            </a:extLst>
          </a:blip>
          <a:srcRect r="54379"/>
          <a:stretch/>
        </p:blipFill>
        <p:spPr>
          <a:xfrm>
            <a:off x="2354574" y="3040406"/>
            <a:ext cx="3184327" cy="5225852"/>
          </a:xfrm>
          <a:prstGeom prst="rect">
            <a:avLst/>
          </a:prstGeom>
        </p:spPr>
      </p:pic>
      <p:pic>
        <p:nvPicPr>
          <p:cNvPr id="10" name="Picture 9">
            <a:extLst>
              <a:ext uri="{FF2B5EF4-FFF2-40B4-BE49-F238E27FC236}">
                <a16:creationId xmlns:a16="http://schemas.microsoft.com/office/drawing/2014/main" id="{24578F2A-186E-9327-F574-61C0395F2D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35037" y="3946605"/>
            <a:ext cx="2525000" cy="3102000"/>
          </a:xfrm>
          <a:prstGeom prst="rect">
            <a:avLst/>
          </a:prstGeom>
        </p:spPr>
      </p:pic>
      <p:pic>
        <p:nvPicPr>
          <p:cNvPr id="12" name="Picture 11">
            <a:extLst>
              <a:ext uri="{FF2B5EF4-FFF2-40B4-BE49-F238E27FC236}">
                <a16:creationId xmlns:a16="http://schemas.microsoft.com/office/drawing/2014/main" id="{4C553EC1-93EF-C3DF-3515-FDD574D5C1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37243" y="2908286"/>
            <a:ext cx="3465972" cy="5114292"/>
          </a:xfrm>
          <a:prstGeom prst="rect">
            <a:avLst/>
          </a:prstGeom>
        </p:spPr>
      </p:pic>
      <p:pic>
        <p:nvPicPr>
          <p:cNvPr id="17" name="Picture 16">
            <a:extLst>
              <a:ext uri="{FF2B5EF4-FFF2-40B4-BE49-F238E27FC236}">
                <a16:creationId xmlns:a16="http://schemas.microsoft.com/office/drawing/2014/main" id="{3341F901-3829-1474-6D5E-4E56780CDF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50306" y="4365852"/>
            <a:ext cx="2969223" cy="3322784"/>
          </a:xfrm>
          <a:prstGeom prst="rect">
            <a:avLst/>
          </a:prstGeom>
        </p:spPr>
      </p:pic>
      <p:pic>
        <p:nvPicPr>
          <p:cNvPr id="16" name="Picture 15">
            <a:extLst>
              <a:ext uri="{FF2B5EF4-FFF2-40B4-BE49-F238E27FC236}">
                <a16:creationId xmlns:a16="http://schemas.microsoft.com/office/drawing/2014/main" id="{0414EECC-F695-65C9-93C2-31746BA043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99244" y="3040406"/>
            <a:ext cx="3726070" cy="5768063"/>
          </a:xfrm>
          <a:prstGeom prst="rect">
            <a:avLst/>
          </a:prstGeom>
        </p:spPr>
      </p:pic>
    </p:spTree>
    <p:extLst>
      <p:ext uri="{BB962C8B-B14F-4D97-AF65-F5344CB8AC3E}">
        <p14:creationId xmlns:p14="http://schemas.microsoft.com/office/powerpoint/2010/main" val="184925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46656-B410-7D76-A13F-FD85F1CD97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226634-1501-D746-F33B-CEA9161F969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txBody>
          <a:bodyPr/>
          <a:lstStyle/>
          <a:p>
            <a:r>
              <a:rPr lang="en-IN" dirty="0"/>
              <a:t>    </a:t>
            </a:r>
          </a:p>
        </p:txBody>
      </p:sp>
      <p:sp>
        <p:nvSpPr>
          <p:cNvPr id="3" name="Freeform 3">
            <a:extLst>
              <a:ext uri="{FF2B5EF4-FFF2-40B4-BE49-F238E27FC236}">
                <a16:creationId xmlns:a16="http://schemas.microsoft.com/office/drawing/2014/main" id="{2459132A-2C0F-49DB-C85B-AF892F092E6C}"/>
              </a:ext>
            </a:extLst>
          </p:cNvPr>
          <p:cNvSpPr/>
          <p:nvPr/>
        </p:nvSpPr>
        <p:spPr>
          <a:xfrm>
            <a:off x="-1135602" y="5777390"/>
            <a:ext cx="4153193" cy="4375970"/>
          </a:xfrm>
          <a:custGeom>
            <a:avLst/>
            <a:gdLst/>
            <a:ahLst/>
            <a:cxnLst/>
            <a:rect l="l" t="t" r="r" b="b"/>
            <a:pathLst>
              <a:path w="4153193" h="4375970">
                <a:moveTo>
                  <a:pt x="0" y="0"/>
                </a:moveTo>
                <a:lnTo>
                  <a:pt x="4153193" y="0"/>
                </a:lnTo>
                <a:lnTo>
                  <a:pt x="4153193" y="4375970"/>
                </a:lnTo>
                <a:lnTo>
                  <a:pt x="0" y="43759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a:extLst>
              <a:ext uri="{FF2B5EF4-FFF2-40B4-BE49-F238E27FC236}">
                <a16:creationId xmlns:a16="http://schemas.microsoft.com/office/drawing/2014/main" id="{32CC18CD-071D-C7FD-3F20-22FA63749554}"/>
              </a:ext>
            </a:extLst>
          </p:cNvPr>
          <p:cNvSpPr/>
          <p:nvPr/>
        </p:nvSpPr>
        <p:spPr>
          <a:xfrm>
            <a:off x="14553765" y="-453232"/>
            <a:ext cx="5411070" cy="5701319"/>
          </a:xfrm>
          <a:custGeom>
            <a:avLst/>
            <a:gdLst/>
            <a:ahLst/>
            <a:cxnLst/>
            <a:rect l="l" t="t" r="r" b="b"/>
            <a:pathLst>
              <a:path w="5411070" h="5701319">
                <a:moveTo>
                  <a:pt x="0" y="0"/>
                </a:moveTo>
                <a:lnTo>
                  <a:pt x="5411070" y="0"/>
                </a:lnTo>
                <a:lnTo>
                  <a:pt x="5411070" y="5701319"/>
                </a:lnTo>
                <a:lnTo>
                  <a:pt x="0" y="5701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B103D3F1-0527-ABA2-1F56-C2252E80EF1E}"/>
              </a:ext>
            </a:extLst>
          </p:cNvPr>
          <p:cNvSpPr/>
          <p:nvPr/>
        </p:nvSpPr>
        <p:spPr>
          <a:xfrm rot="-1295157">
            <a:off x="1162689" y="669960"/>
            <a:ext cx="1496713" cy="1504922"/>
          </a:xfrm>
          <a:custGeom>
            <a:avLst/>
            <a:gdLst/>
            <a:ahLst/>
            <a:cxnLst/>
            <a:rect l="l" t="t" r="r" b="b"/>
            <a:pathLst>
              <a:path w="1496713" h="1504922">
                <a:moveTo>
                  <a:pt x="0" y="0"/>
                </a:moveTo>
                <a:lnTo>
                  <a:pt x="1496713" y="0"/>
                </a:lnTo>
                <a:lnTo>
                  <a:pt x="1496713" y="1504922"/>
                </a:lnTo>
                <a:lnTo>
                  <a:pt x="0" y="15049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a:extLst>
              <a:ext uri="{FF2B5EF4-FFF2-40B4-BE49-F238E27FC236}">
                <a16:creationId xmlns:a16="http://schemas.microsoft.com/office/drawing/2014/main" id="{A1C2B633-1AF4-279B-32B3-999B55156386}"/>
              </a:ext>
            </a:extLst>
          </p:cNvPr>
          <p:cNvSpPr/>
          <p:nvPr/>
        </p:nvSpPr>
        <p:spPr>
          <a:xfrm rot="939956">
            <a:off x="15749091" y="8799176"/>
            <a:ext cx="1745766" cy="1755341"/>
          </a:xfrm>
          <a:custGeom>
            <a:avLst/>
            <a:gdLst/>
            <a:ahLst/>
            <a:cxnLst/>
            <a:rect l="l" t="t" r="r" b="b"/>
            <a:pathLst>
              <a:path w="1745766" h="1755341">
                <a:moveTo>
                  <a:pt x="0" y="0"/>
                </a:moveTo>
                <a:lnTo>
                  <a:pt x="1745766" y="0"/>
                </a:lnTo>
                <a:lnTo>
                  <a:pt x="1745766" y="1755341"/>
                </a:lnTo>
                <a:lnTo>
                  <a:pt x="0" y="17553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B20A4ABF-EAC8-396A-F138-72DCF3BB1EA3}"/>
              </a:ext>
            </a:extLst>
          </p:cNvPr>
          <p:cNvSpPr txBox="1"/>
          <p:nvPr/>
        </p:nvSpPr>
        <p:spPr>
          <a:xfrm>
            <a:off x="1353056" y="632189"/>
            <a:ext cx="15124687" cy="1904367"/>
          </a:xfrm>
          <a:prstGeom prst="rect">
            <a:avLst/>
          </a:prstGeom>
        </p:spPr>
        <p:txBody>
          <a:bodyPr lIns="0" tIns="0" rIns="0" bIns="0" rtlCol="0" anchor="t">
            <a:spAutoFit/>
          </a:bodyPr>
          <a:lstStyle/>
          <a:p>
            <a:pPr algn="ctr">
              <a:lnSpc>
                <a:spcPts val="7800"/>
              </a:lnSpc>
            </a:pPr>
            <a:r>
              <a:rPr lang="en-US" sz="5400" dirty="0">
                <a:solidFill>
                  <a:srgbClr val="FFFFFF"/>
                </a:solidFill>
                <a:latin typeface="HK Modular"/>
                <a:ea typeface="HK Modular"/>
                <a:cs typeface="HK Modular"/>
                <a:sym typeface="HK Modular"/>
              </a:rPr>
              <a:t>Key Findings on Pricing Strategy</a:t>
            </a:r>
          </a:p>
        </p:txBody>
      </p:sp>
      <p:sp>
        <p:nvSpPr>
          <p:cNvPr id="10" name="Freeform 7">
            <a:extLst>
              <a:ext uri="{FF2B5EF4-FFF2-40B4-BE49-F238E27FC236}">
                <a16:creationId xmlns:a16="http://schemas.microsoft.com/office/drawing/2014/main" id="{9B118CDD-2027-24C9-FAB3-80F356DCE85D}"/>
              </a:ext>
            </a:extLst>
          </p:cNvPr>
          <p:cNvSpPr/>
          <p:nvPr/>
        </p:nvSpPr>
        <p:spPr>
          <a:xfrm rot="-5400000">
            <a:off x="4165016" y="1880981"/>
            <a:ext cx="3406876" cy="9451738"/>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7">
              <a:alphaModFix amt="50000"/>
            </a:blip>
            <a:stretch>
              <a:fillRect l="-12707" r="-20038"/>
            </a:stretch>
          </a:blipFill>
        </p:spPr>
        <p:txBody>
          <a:bodyPr/>
          <a:lstStyle/>
          <a:p>
            <a:endParaRPr lang="en-IN" dirty="0"/>
          </a:p>
        </p:txBody>
      </p:sp>
      <p:sp>
        <p:nvSpPr>
          <p:cNvPr id="20" name="TextBox 19">
            <a:extLst>
              <a:ext uri="{FF2B5EF4-FFF2-40B4-BE49-F238E27FC236}">
                <a16:creationId xmlns:a16="http://schemas.microsoft.com/office/drawing/2014/main" id="{CA011B46-4064-1106-36B3-FA94A6B1B7ED}"/>
              </a:ext>
            </a:extLst>
          </p:cNvPr>
          <p:cNvSpPr txBox="1"/>
          <p:nvPr/>
        </p:nvSpPr>
        <p:spPr>
          <a:xfrm>
            <a:off x="3159075" y="5260316"/>
            <a:ext cx="6518787" cy="2588786"/>
          </a:xfrm>
          <a:prstGeom prst="rect">
            <a:avLst/>
          </a:prstGeom>
          <a:noFill/>
        </p:spPr>
        <p:txBody>
          <a:bodyPr wrap="square" rtlCol="0">
            <a:spAutoFit/>
          </a:bodyPr>
          <a:lstStyle/>
          <a:p>
            <a:pPr>
              <a:lnSpc>
                <a:spcPts val="3300"/>
              </a:lnSpc>
            </a:pPr>
            <a:r>
              <a:rPr lang="en-US" sz="2400" dirty="0">
                <a:solidFill>
                  <a:schemeClr val="bg1"/>
                </a:solidFill>
                <a:latin typeface="HK Modular" panose="020B0604020202020204" charset="0"/>
              </a:rPr>
              <a:t>Price vs. Perceived Value </a:t>
            </a:r>
            <a:r>
              <a:rPr lang="en-US" sz="2400" dirty="0">
                <a:solidFill>
                  <a:schemeClr val="bg1"/>
                </a:solidFill>
                <a:latin typeface="Bahnschrift Light" panose="020B0502040204020203" pitchFamily="34" charset="0"/>
              </a:rPr>
              <a:t>Two identical T-shirts (same fabric, different design) were priced ₹70 apart. Surprisingly, the more expensive T-shirt sold 1.5 times more, proving that design and perceived value drive sales more than just cost</a:t>
            </a:r>
            <a:r>
              <a:rPr lang="en-US" sz="2400" dirty="0">
                <a:solidFill>
                  <a:schemeClr val="bg1"/>
                </a:solidFill>
                <a:latin typeface="HK Modular" panose="020B0604020202020204" charset="0"/>
              </a:rPr>
              <a:t>.</a:t>
            </a:r>
            <a:endParaRPr lang="en-IN" sz="2400" dirty="0">
              <a:solidFill>
                <a:schemeClr val="bg1"/>
              </a:solidFill>
              <a:latin typeface="Bahnschrift Light" panose="020B0502040204020203" pitchFamily="34" charset="0"/>
            </a:endParaRPr>
          </a:p>
        </p:txBody>
      </p:sp>
      <p:pic>
        <p:nvPicPr>
          <p:cNvPr id="9" name="Graphic 8" descr="Chevron arrows with solid fill">
            <a:extLst>
              <a:ext uri="{FF2B5EF4-FFF2-40B4-BE49-F238E27FC236}">
                <a16:creationId xmlns:a16="http://schemas.microsoft.com/office/drawing/2014/main" id="{D181A7DD-E0CC-F8C2-898E-D350783FA7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50786" y="5106972"/>
            <a:ext cx="808289" cy="808289"/>
          </a:xfrm>
          <a:prstGeom prst="rect">
            <a:avLst/>
          </a:prstGeom>
        </p:spPr>
      </p:pic>
      <p:pic>
        <p:nvPicPr>
          <p:cNvPr id="12" name="Picture 11">
            <a:extLst>
              <a:ext uri="{FF2B5EF4-FFF2-40B4-BE49-F238E27FC236}">
                <a16:creationId xmlns:a16="http://schemas.microsoft.com/office/drawing/2014/main" id="{6C4688C4-84C0-7196-E31E-F687BBD348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187776" y="2852559"/>
            <a:ext cx="3601145" cy="4424061"/>
          </a:xfrm>
          <a:prstGeom prst="rect">
            <a:avLst/>
          </a:prstGeom>
        </p:spPr>
      </p:pic>
      <p:pic>
        <p:nvPicPr>
          <p:cNvPr id="17" name="Picture 16">
            <a:extLst>
              <a:ext uri="{FF2B5EF4-FFF2-40B4-BE49-F238E27FC236}">
                <a16:creationId xmlns:a16="http://schemas.microsoft.com/office/drawing/2014/main" id="{048E13D5-A831-9FFE-3F06-0DB22DD9154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53644" y="1325730"/>
            <a:ext cx="4600072" cy="6787738"/>
          </a:xfrm>
          <a:prstGeom prst="rect">
            <a:avLst/>
          </a:prstGeom>
        </p:spPr>
      </p:pic>
      <p:pic>
        <p:nvPicPr>
          <p:cNvPr id="21" name="Picture 20">
            <a:extLst>
              <a:ext uri="{FF2B5EF4-FFF2-40B4-BE49-F238E27FC236}">
                <a16:creationId xmlns:a16="http://schemas.microsoft.com/office/drawing/2014/main" id="{21AA6798-C825-9379-F9E4-55B52F25AD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62776" y="5432862"/>
            <a:ext cx="3803819" cy="4256760"/>
          </a:xfrm>
          <a:prstGeom prst="rect">
            <a:avLst/>
          </a:prstGeom>
        </p:spPr>
      </p:pic>
      <p:pic>
        <p:nvPicPr>
          <p:cNvPr id="19" name="Picture 18">
            <a:extLst>
              <a:ext uri="{FF2B5EF4-FFF2-40B4-BE49-F238E27FC236}">
                <a16:creationId xmlns:a16="http://schemas.microsoft.com/office/drawing/2014/main" id="{D8C20E6D-577B-85B5-B846-AFE832CC9C5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59134" y="3559309"/>
            <a:ext cx="4945276" cy="7655430"/>
          </a:xfrm>
          <a:prstGeom prst="rect">
            <a:avLst/>
          </a:prstGeom>
        </p:spPr>
      </p:pic>
    </p:spTree>
    <p:extLst>
      <p:ext uri="{BB962C8B-B14F-4D97-AF65-F5344CB8AC3E}">
        <p14:creationId xmlns:p14="http://schemas.microsoft.com/office/powerpoint/2010/main" val="4152752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26666" b="-6666"/>
            </a:stretch>
          </a:blipFill>
        </p:spPr>
        <p:txBody>
          <a:bodyPr/>
          <a:lstStyle/>
          <a:p>
            <a:endParaRPr lang="en-US"/>
          </a:p>
        </p:txBody>
      </p:sp>
      <p:sp>
        <p:nvSpPr>
          <p:cNvPr id="24" name="TextBox 24"/>
          <p:cNvSpPr txBox="1"/>
          <p:nvPr/>
        </p:nvSpPr>
        <p:spPr>
          <a:xfrm>
            <a:off x="841109" y="630197"/>
            <a:ext cx="8607691" cy="2158283"/>
          </a:xfrm>
          <a:prstGeom prst="rect">
            <a:avLst/>
          </a:prstGeom>
        </p:spPr>
        <p:txBody>
          <a:bodyPr wrap="square" lIns="0" tIns="0" rIns="0" bIns="0" rtlCol="0" anchor="t">
            <a:spAutoFit/>
          </a:bodyPr>
          <a:lstStyle/>
          <a:p>
            <a:pPr>
              <a:lnSpc>
                <a:spcPts val="9000"/>
              </a:lnSpc>
              <a:spcBef>
                <a:spcPct val="0"/>
              </a:spcBef>
            </a:pPr>
            <a:r>
              <a:rPr lang="en-US" sz="5400" dirty="0">
                <a:solidFill>
                  <a:srgbClr val="FFFFFF"/>
                </a:solidFill>
                <a:latin typeface="HK Modular" panose="020B0604020202020204" charset="0"/>
                <a:ea typeface="HK Modular"/>
                <a:cs typeface="HK Modular"/>
                <a:sym typeface="HK Modular"/>
              </a:rPr>
              <a:t>UNDERSTANDING ORDER PATTERNS</a:t>
            </a:r>
          </a:p>
        </p:txBody>
      </p:sp>
      <p:sp>
        <p:nvSpPr>
          <p:cNvPr id="28" name="Freeform 28"/>
          <p:cNvSpPr/>
          <p:nvPr/>
        </p:nvSpPr>
        <p:spPr>
          <a:xfrm>
            <a:off x="10289909" y="220247"/>
            <a:ext cx="9651421" cy="1403843"/>
          </a:xfrm>
          <a:custGeom>
            <a:avLst/>
            <a:gdLst/>
            <a:ahLst/>
            <a:cxnLst/>
            <a:rect l="l" t="t" r="r" b="b"/>
            <a:pathLst>
              <a:path w="9651421" h="1403843">
                <a:moveTo>
                  <a:pt x="0" y="0"/>
                </a:moveTo>
                <a:lnTo>
                  <a:pt x="9651421" y="0"/>
                </a:lnTo>
                <a:lnTo>
                  <a:pt x="9651421" y="1403843"/>
                </a:lnTo>
                <a:lnTo>
                  <a:pt x="0" y="1403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0">
            <a:extLst>
              <a:ext uri="{FF2B5EF4-FFF2-40B4-BE49-F238E27FC236}">
                <a16:creationId xmlns:a16="http://schemas.microsoft.com/office/drawing/2014/main" id="{90C34D3D-F3DA-5629-CFE5-E9DC8200CB1F}"/>
              </a:ext>
            </a:extLst>
          </p:cNvPr>
          <p:cNvSpPr txBox="1"/>
          <p:nvPr/>
        </p:nvSpPr>
        <p:spPr>
          <a:xfrm>
            <a:off x="841109" y="7353300"/>
            <a:ext cx="3578491" cy="2590800"/>
          </a:xfrm>
          <a:prstGeom prst="rect">
            <a:avLst/>
          </a:prstGeom>
          <a:noFill/>
        </p:spPr>
        <p:txBody>
          <a:bodyPr wrap="square" rtlCol="0">
            <a:spAutoFit/>
          </a:bodyPr>
          <a:lstStyle/>
          <a:p>
            <a:endParaRPr lang="en-US"/>
          </a:p>
        </p:txBody>
      </p:sp>
      <p:graphicFrame>
        <p:nvGraphicFramePr>
          <p:cNvPr id="34" name="Chart 33">
            <a:extLst>
              <a:ext uri="{FF2B5EF4-FFF2-40B4-BE49-F238E27FC236}">
                <a16:creationId xmlns:a16="http://schemas.microsoft.com/office/drawing/2014/main" id="{C6C4E713-9221-65F6-BE7B-317F11AC6A08}"/>
              </a:ext>
            </a:extLst>
          </p:cNvPr>
          <p:cNvGraphicFramePr/>
          <p:nvPr>
            <p:extLst>
              <p:ext uri="{D42A27DB-BD31-4B8C-83A1-F6EECF244321}">
                <p14:modId xmlns:p14="http://schemas.microsoft.com/office/powerpoint/2010/main" val="1450047903"/>
              </p:ext>
            </p:extLst>
          </p:nvPr>
        </p:nvGraphicFramePr>
        <p:xfrm>
          <a:off x="0" y="2567394"/>
          <a:ext cx="11049000" cy="737670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Diagram 37">
            <a:extLst>
              <a:ext uri="{FF2B5EF4-FFF2-40B4-BE49-F238E27FC236}">
                <a16:creationId xmlns:a16="http://schemas.microsoft.com/office/drawing/2014/main" id="{52239342-9182-9917-1509-316FAAB44E26}"/>
              </a:ext>
            </a:extLst>
          </p:cNvPr>
          <p:cNvGraphicFramePr/>
          <p:nvPr>
            <p:extLst>
              <p:ext uri="{D42A27DB-BD31-4B8C-83A1-F6EECF244321}">
                <p14:modId xmlns:p14="http://schemas.microsoft.com/office/powerpoint/2010/main" val="118420792"/>
              </p:ext>
            </p:extLst>
          </p:nvPr>
        </p:nvGraphicFramePr>
        <p:xfrm>
          <a:off x="11201400" y="1888267"/>
          <a:ext cx="6629400" cy="81784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4">
                                            <p:graphicEl>
                                              <a:chart seriesIdx="-3" categoryIdx="-3" bldStep="gridLegend"/>
                                            </p:graphicEl>
                                          </p:spTgt>
                                        </p:tgtEl>
                                        <p:attrNameLst>
                                          <p:attrName>style.visibility</p:attrName>
                                        </p:attrNameLst>
                                      </p:cBhvr>
                                      <p:to>
                                        <p:strVal val="visible"/>
                                      </p:to>
                                    </p:set>
                                    <p:animEffect transition="in" filter="wipe(down)">
                                      <p:cBhvr>
                                        <p:cTn id="11" dur="500"/>
                                        <p:tgtEl>
                                          <p:spTgt spid="34">
                                            <p:graphicEl>
                                              <a:chart seriesIdx="-3" categoryIdx="-3" bldStep="gridLegend"/>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4">
                                            <p:graphicEl>
                                              <a:chart seriesIdx="-4" categoryIdx="0" bldStep="category"/>
                                            </p:graphicEl>
                                          </p:spTgt>
                                        </p:tgtEl>
                                        <p:attrNameLst>
                                          <p:attrName>style.visibility</p:attrName>
                                        </p:attrNameLst>
                                      </p:cBhvr>
                                      <p:to>
                                        <p:strVal val="visible"/>
                                      </p:to>
                                    </p:set>
                                    <p:animEffect transition="in" filter="wipe(down)">
                                      <p:cBhvr>
                                        <p:cTn id="15" dur="500"/>
                                        <p:tgtEl>
                                          <p:spTgt spid="34">
                                            <p:graphicEl>
                                              <a:chart seriesIdx="-4" categoryIdx="0"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4">
                                            <p:graphicEl>
                                              <a:chart seriesIdx="-4" categoryIdx="1" bldStep="category"/>
                                            </p:graphicEl>
                                          </p:spTgt>
                                        </p:tgtEl>
                                        <p:attrNameLst>
                                          <p:attrName>style.visibility</p:attrName>
                                        </p:attrNameLst>
                                      </p:cBhvr>
                                      <p:to>
                                        <p:strVal val="visible"/>
                                      </p:to>
                                    </p:set>
                                    <p:animEffect transition="in" filter="wipe(down)">
                                      <p:cBhvr>
                                        <p:cTn id="19" dur="500"/>
                                        <p:tgtEl>
                                          <p:spTgt spid="34">
                                            <p:graphicEl>
                                              <a:chart seriesIdx="-4" categoryIdx="1"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4">
                                            <p:graphicEl>
                                              <a:chart seriesIdx="-4" categoryIdx="2" bldStep="category"/>
                                            </p:graphicEl>
                                          </p:spTgt>
                                        </p:tgtEl>
                                        <p:attrNameLst>
                                          <p:attrName>style.visibility</p:attrName>
                                        </p:attrNameLst>
                                      </p:cBhvr>
                                      <p:to>
                                        <p:strVal val="visible"/>
                                      </p:to>
                                    </p:set>
                                    <p:animEffect transition="in" filter="wipe(down)">
                                      <p:cBhvr>
                                        <p:cTn id="23" dur="500"/>
                                        <p:tgtEl>
                                          <p:spTgt spid="34">
                                            <p:graphicEl>
                                              <a:chart seriesIdx="-4" categoryIdx="2"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34">
                                            <p:graphicEl>
                                              <a:chart seriesIdx="-4" categoryIdx="3" bldStep="category"/>
                                            </p:graphicEl>
                                          </p:spTgt>
                                        </p:tgtEl>
                                        <p:attrNameLst>
                                          <p:attrName>style.visibility</p:attrName>
                                        </p:attrNameLst>
                                      </p:cBhvr>
                                      <p:to>
                                        <p:strVal val="visible"/>
                                      </p:to>
                                    </p:set>
                                    <p:animEffect transition="in" filter="wipe(down)">
                                      <p:cBhvr>
                                        <p:cTn id="27" dur="500"/>
                                        <p:tgtEl>
                                          <p:spTgt spid="34">
                                            <p:graphicEl>
                                              <a:chart seriesIdx="-4" categoryIdx="3" bldStep="category"/>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8">
                                            <p:graphicEl>
                                              <a:dgm id="{D5875E96-8398-4287-9717-B0B926ED0D48}"/>
                                            </p:graphicEl>
                                          </p:spTgt>
                                        </p:tgtEl>
                                        <p:attrNameLst>
                                          <p:attrName>style.visibility</p:attrName>
                                        </p:attrNameLst>
                                      </p:cBhvr>
                                      <p:to>
                                        <p:strVal val="visible"/>
                                      </p:to>
                                    </p:set>
                                    <p:animEffect transition="in" filter="fade">
                                      <p:cBhvr>
                                        <p:cTn id="31" dur="500"/>
                                        <p:tgtEl>
                                          <p:spTgt spid="38">
                                            <p:graphicEl>
                                              <a:dgm id="{D5875E96-8398-4287-9717-B0B926ED0D4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graphicEl>
                                              <a:dgm id="{F7CD1BFD-ED02-49DC-B37C-9401639DC274}"/>
                                            </p:graphicEl>
                                          </p:spTgt>
                                        </p:tgtEl>
                                        <p:attrNameLst>
                                          <p:attrName>style.visibility</p:attrName>
                                        </p:attrNameLst>
                                      </p:cBhvr>
                                      <p:to>
                                        <p:strVal val="visible"/>
                                      </p:to>
                                    </p:set>
                                    <p:animEffect transition="in" filter="fade">
                                      <p:cBhvr>
                                        <p:cTn id="34" dur="500"/>
                                        <p:tgtEl>
                                          <p:spTgt spid="38">
                                            <p:graphicEl>
                                              <a:dgm id="{F7CD1BFD-ED02-49DC-B37C-9401639DC27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graphicEl>
                                              <a:dgm id="{B1F882DF-7D1B-4C47-8F5F-D0E24ABB1F52}"/>
                                            </p:graphicEl>
                                          </p:spTgt>
                                        </p:tgtEl>
                                        <p:attrNameLst>
                                          <p:attrName>style.visibility</p:attrName>
                                        </p:attrNameLst>
                                      </p:cBhvr>
                                      <p:to>
                                        <p:strVal val="visible"/>
                                      </p:to>
                                    </p:set>
                                    <p:animEffect transition="in" filter="fade">
                                      <p:cBhvr>
                                        <p:cTn id="39" dur="500"/>
                                        <p:tgtEl>
                                          <p:spTgt spid="38">
                                            <p:graphicEl>
                                              <a:dgm id="{B1F882DF-7D1B-4C47-8F5F-D0E24ABB1F52}"/>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graphicEl>
                                              <a:dgm id="{B5F43988-FE6B-41E2-B906-F34BB05D4056}"/>
                                            </p:graphicEl>
                                          </p:spTgt>
                                        </p:tgtEl>
                                        <p:attrNameLst>
                                          <p:attrName>style.visibility</p:attrName>
                                        </p:attrNameLst>
                                      </p:cBhvr>
                                      <p:to>
                                        <p:strVal val="visible"/>
                                      </p:to>
                                    </p:set>
                                    <p:animEffect transition="in" filter="fade">
                                      <p:cBhvr>
                                        <p:cTn id="42" dur="500"/>
                                        <p:tgtEl>
                                          <p:spTgt spid="38">
                                            <p:graphicEl>
                                              <a:dgm id="{B5F43988-FE6B-41E2-B906-F34BB05D405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graphicEl>
                                              <a:dgm id="{6B041192-5215-47DC-8BC6-8634F8AD0EC9}"/>
                                            </p:graphicEl>
                                          </p:spTgt>
                                        </p:tgtEl>
                                        <p:attrNameLst>
                                          <p:attrName>style.visibility</p:attrName>
                                        </p:attrNameLst>
                                      </p:cBhvr>
                                      <p:to>
                                        <p:strVal val="visible"/>
                                      </p:to>
                                    </p:set>
                                    <p:animEffect transition="in" filter="fade">
                                      <p:cBhvr>
                                        <p:cTn id="47" dur="500"/>
                                        <p:tgtEl>
                                          <p:spTgt spid="38">
                                            <p:graphicEl>
                                              <a:dgm id="{6B041192-5215-47DC-8BC6-8634F8AD0EC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8">
                                            <p:graphicEl>
                                              <a:dgm id="{9B5EA0B8-A437-46E6-992C-B6BCB47B2A21}"/>
                                            </p:graphicEl>
                                          </p:spTgt>
                                        </p:tgtEl>
                                        <p:attrNameLst>
                                          <p:attrName>style.visibility</p:attrName>
                                        </p:attrNameLst>
                                      </p:cBhvr>
                                      <p:to>
                                        <p:strVal val="visible"/>
                                      </p:to>
                                    </p:set>
                                    <p:animEffect transition="in" filter="fade">
                                      <p:cBhvr>
                                        <p:cTn id="50" dur="500"/>
                                        <p:tgtEl>
                                          <p:spTgt spid="38">
                                            <p:graphicEl>
                                              <a:dgm id="{9B5EA0B8-A437-46E6-992C-B6BCB47B2A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Graphic spid="34" grpId="0">
        <p:bldSub>
          <a:bldChart bld="category"/>
        </p:bldSub>
      </p:bldGraphic>
      <p:bldGraphic spid="38"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sp>
      <p:sp>
        <p:nvSpPr>
          <p:cNvPr id="17" name="Freeform 2">
            <a:extLst>
              <a:ext uri="{FF2B5EF4-FFF2-40B4-BE49-F238E27FC236}">
                <a16:creationId xmlns:a16="http://schemas.microsoft.com/office/drawing/2014/main" id="{449E948C-1A4E-3EB7-F41A-F58CAAB8BDD0}"/>
              </a:ext>
            </a:extLst>
          </p:cNvPr>
          <p:cNvSpPr/>
          <p:nvPr/>
        </p:nvSpPr>
        <p:spPr>
          <a:xfrm rot="5400000">
            <a:off x="4000500" y="-3936782"/>
            <a:ext cx="10287000" cy="18288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100000">
                <a:srgbClr val="32088D"/>
              </a:gs>
              <a:gs pos="0">
                <a:srgbClr val="5F309B"/>
              </a:gs>
            </a:gsLst>
            <a:lin ang="16200000" scaled="1"/>
          </a:gradFill>
        </p:spPr>
      </p:sp>
      <p:sp>
        <p:nvSpPr>
          <p:cNvPr id="4" name="Freeform 4"/>
          <p:cNvSpPr/>
          <p:nvPr/>
        </p:nvSpPr>
        <p:spPr>
          <a:xfrm>
            <a:off x="-3744683" y="-854491"/>
            <a:ext cx="11141491" cy="11141491"/>
          </a:xfrm>
          <a:custGeom>
            <a:avLst/>
            <a:gdLst/>
            <a:ahLst/>
            <a:cxnLst/>
            <a:rect l="l" t="t" r="r" b="b"/>
            <a:pathLst>
              <a:path w="11141491" h="11141491">
                <a:moveTo>
                  <a:pt x="0" y="0"/>
                </a:moveTo>
                <a:lnTo>
                  <a:pt x="11141492" y="0"/>
                </a:lnTo>
                <a:lnTo>
                  <a:pt x="11141492" y="11141491"/>
                </a:lnTo>
                <a:lnTo>
                  <a:pt x="0" y="111414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3718322"/>
            <a:ext cx="8959363" cy="3693319"/>
          </a:xfrm>
          <a:prstGeom prst="rect">
            <a:avLst/>
          </a:prstGeom>
        </p:spPr>
        <p:txBody>
          <a:bodyPr wrap="square" lIns="0" tIns="0" rIns="0" bIns="0" rtlCol="0" anchor="t">
            <a:spAutoFit/>
          </a:bodyPr>
          <a:lstStyle/>
          <a:p>
            <a:pPr algn="l"/>
            <a:r>
              <a:rPr lang="en-US" sz="8000" spc="600" dirty="0">
                <a:solidFill>
                  <a:srgbClr val="FFFFFF"/>
                </a:solidFill>
                <a:latin typeface="HK Modular" panose="020B0604020202020204" charset="0"/>
                <a:ea typeface="HK Modular"/>
                <a:cs typeface="HK Modular"/>
                <a:sym typeface="HK Modular"/>
              </a:rPr>
              <a:t>INCREMENT AFTER ANALYSIS</a:t>
            </a:r>
          </a:p>
        </p:txBody>
      </p:sp>
      <p:graphicFrame>
        <p:nvGraphicFramePr>
          <p:cNvPr id="9" name="Chart 8">
            <a:extLst>
              <a:ext uri="{FF2B5EF4-FFF2-40B4-BE49-F238E27FC236}">
                <a16:creationId xmlns:a16="http://schemas.microsoft.com/office/drawing/2014/main" id="{AD2D14D4-924F-A665-EDA3-E5AFEBA29812}"/>
              </a:ext>
            </a:extLst>
          </p:cNvPr>
          <p:cNvGraphicFramePr/>
          <p:nvPr>
            <p:extLst>
              <p:ext uri="{D42A27DB-BD31-4B8C-83A1-F6EECF244321}">
                <p14:modId xmlns:p14="http://schemas.microsoft.com/office/powerpoint/2010/main" val="2070323944"/>
              </p:ext>
            </p:extLst>
          </p:nvPr>
        </p:nvGraphicFramePr>
        <p:xfrm>
          <a:off x="9522297" y="973857"/>
          <a:ext cx="8765703" cy="9313144"/>
        </p:xfrm>
        <a:graphic>
          <a:graphicData uri="http://schemas.openxmlformats.org/drawingml/2006/chart">
            <c:chart xmlns:c="http://schemas.openxmlformats.org/drawingml/2006/chart" xmlns:r="http://schemas.openxmlformats.org/officeDocument/2006/relationships" r:id="rId5"/>
          </a:graphicData>
        </a:graphic>
      </p:graphicFrame>
      <p:grpSp>
        <p:nvGrpSpPr>
          <p:cNvPr id="3" name="Group 2">
            <a:extLst>
              <a:ext uri="{FF2B5EF4-FFF2-40B4-BE49-F238E27FC236}">
                <a16:creationId xmlns:a16="http://schemas.microsoft.com/office/drawing/2014/main" id="{AC448497-747D-E608-31B0-2A444D8F6A06}"/>
              </a:ext>
            </a:extLst>
          </p:cNvPr>
          <p:cNvGrpSpPr/>
          <p:nvPr/>
        </p:nvGrpSpPr>
        <p:grpSpPr>
          <a:xfrm>
            <a:off x="11016763" y="2909984"/>
            <a:ext cx="3497237" cy="3612539"/>
            <a:chOff x="10922248" y="2287930"/>
            <a:chExt cx="3497237" cy="3612539"/>
          </a:xfrm>
        </p:grpSpPr>
        <p:pic>
          <p:nvPicPr>
            <p:cNvPr id="13" name="Graphic 12" descr="Business Growth with solid fill">
              <a:extLst>
                <a:ext uri="{FF2B5EF4-FFF2-40B4-BE49-F238E27FC236}">
                  <a16:creationId xmlns:a16="http://schemas.microsoft.com/office/drawing/2014/main" id="{3E5984A3-9852-53D2-DD75-10B9C1854C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2248" y="2287930"/>
              <a:ext cx="3497237" cy="3497237"/>
            </a:xfrm>
            <a:prstGeom prst="rect">
              <a:avLst/>
            </a:prstGeom>
            <a:effectLst>
              <a:glow rad="228600">
                <a:srgbClr val="66FF33">
                  <a:alpha val="40000"/>
                </a:srgbClr>
              </a:glow>
            </a:effectLst>
          </p:spPr>
        </p:pic>
        <p:sp>
          <p:nvSpPr>
            <p:cNvPr id="14" name="TextBox 13">
              <a:extLst>
                <a:ext uri="{FF2B5EF4-FFF2-40B4-BE49-F238E27FC236}">
                  <a16:creationId xmlns:a16="http://schemas.microsoft.com/office/drawing/2014/main" id="{CDBCE4DD-5EEB-5F6A-30A3-A71D922C8132}"/>
                </a:ext>
              </a:extLst>
            </p:cNvPr>
            <p:cNvSpPr txBox="1"/>
            <p:nvPr/>
          </p:nvSpPr>
          <p:spPr>
            <a:xfrm rot="18806991">
              <a:off x="11354991" y="4838035"/>
              <a:ext cx="1416982" cy="707886"/>
            </a:xfrm>
            <a:prstGeom prst="rect">
              <a:avLst/>
            </a:prstGeom>
            <a:noFill/>
          </p:spPr>
          <p:txBody>
            <a:bodyPr wrap="square" rtlCol="0">
              <a:spAutoFit/>
            </a:bodyPr>
            <a:lstStyle/>
            <a:p>
              <a:pPr algn="ctr"/>
              <a:r>
                <a:rPr lang="en-IN" sz="4000" b="1" dirty="0">
                  <a:solidFill>
                    <a:srgbClr val="66FF33"/>
                  </a:solidFill>
                  <a:effectLst>
                    <a:glow rad="228600">
                      <a:srgbClr val="66FF33">
                        <a:alpha val="40000"/>
                      </a:srgbClr>
                    </a:glow>
                  </a:effectLst>
                </a:rPr>
                <a:t>400</a:t>
              </a:r>
              <a:r>
                <a:rPr lang="en-IN" sz="3600" b="1" dirty="0">
                  <a:solidFill>
                    <a:srgbClr val="66FF33"/>
                  </a:solidFill>
                  <a:effectLst>
                    <a:glow rad="228600">
                      <a:srgbClr val="66FF33">
                        <a:alpha val="40000"/>
                      </a:srgbClr>
                    </a:glow>
                  </a:effectLst>
                </a:rPr>
                <a:t>%</a:t>
              </a:r>
            </a:p>
          </p:txBody>
        </p:sp>
      </p:grpSp>
      <p:sp>
        <p:nvSpPr>
          <p:cNvPr id="16" name="TextBox 15">
            <a:extLst>
              <a:ext uri="{FF2B5EF4-FFF2-40B4-BE49-F238E27FC236}">
                <a16:creationId xmlns:a16="http://schemas.microsoft.com/office/drawing/2014/main" id="{9661CCE6-1E45-7A34-D6C6-F7F6B18F4A10}"/>
              </a:ext>
            </a:extLst>
          </p:cNvPr>
          <p:cNvSpPr txBox="1"/>
          <p:nvPr/>
        </p:nvSpPr>
        <p:spPr>
          <a:xfrm>
            <a:off x="1028700" y="8107680"/>
            <a:ext cx="6225540" cy="584775"/>
          </a:xfrm>
          <a:prstGeom prst="rect">
            <a:avLst/>
          </a:prstGeom>
          <a:noFill/>
        </p:spPr>
        <p:txBody>
          <a:bodyPr wrap="square" rtlCol="0">
            <a:spAutoFit/>
          </a:bodyPr>
          <a:lstStyle/>
          <a:p>
            <a:r>
              <a:rPr lang="en-IN" sz="3200" dirty="0">
                <a:solidFill>
                  <a:schemeClr val="bg1"/>
                </a:solidFill>
                <a:latin typeface="Bahnschrift Light" panose="020B0502040204020203" pitchFamily="34" charset="0"/>
              </a:rPr>
              <a:t>Plot of Year vs No Of Order</a:t>
            </a:r>
          </a:p>
        </p:txBody>
      </p:sp>
      <p:pic>
        <p:nvPicPr>
          <p:cNvPr id="18" name="Picture 17">
            <a:extLst>
              <a:ext uri="{FF2B5EF4-FFF2-40B4-BE49-F238E27FC236}">
                <a16:creationId xmlns:a16="http://schemas.microsoft.com/office/drawing/2014/main" id="{257D7AAF-6278-A249-B058-2D30A86F34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down)">
                                      <p:cBhvr>
                                        <p:cTn id="16" dur="750"/>
                                        <p:tgtEl>
                                          <p:spTgt spid="9">
                                            <p:graphicEl>
                                              <a:chart seriesIdx="-3" categoryIdx="-3" bldStep="gridLegend"/>
                                            </p:graphicEl>
                                          </p:spTgt>
                                        </p:tgtEl>
                                      </p:cBhvr>
                                    </p:animEffect>
                                  </p:childTnLst>
                                </p:cTn>
                              </p:par>
                            </p:childTnLst>
                          </p:cTn>
                        </p:par>
                        <p:par>
                          <p:cTn id="17" fill="hold">
                            <p:stCondLst>
                              <p:cond delay="1250"/>
                            </p:stCondLst>
                            <p:childTnLst>
                              <p:par>
                                <p:cTn id="18" presetID="22" presetClass="entr" presetSubtype="4" fill="hold" grpId="0" nodeType="afterEffect">
                                  <p:stCondLst>
                                    <p:cond delay="0"/>
                                  </p:stCondLst>
                                  <p:childTnLst>
                                    <p:set>
                                      <p:cBhvr>
                                        <p:cTn id="19" dur="1" fill="hold">
                                          <p:stCondLst>
                                            <p:cond delay="0"/>
                                          </p:stCondLst>
                                        </p:cTn>
                                        <p:tgtEl>
                                          <p:spTgt spid="9">
                                            <p:graphicEl>
                                              <a:chart seriesIdx="-4" categoryIdx="0" bldStep="category"/>
                                            </p:graphicEl>
                                          </p:spTgt>
                                        </p:tgtEl>
                                        <p:attrNameLst>
                                          <p:attrName>style.visibility</p:attrName>
                                        </p:attrNameLst>
                                      </p:cBhvr>
                                      <p:to>
                                        <p:strVal val="visible"/>
                                      </p:to>
                                    </p:set>
                                    <p:animEffect transition="in" filter="wipe(down)">
                                      <p:cBhvr>
                                        <p:cTn id="20" dur="750"/>
                                        <p:tgtEl>
                                          <p:spTgt spid="9">
                                            <p:graphicEl>
                                              <a:chart seriesIdx="-4" categoryIdx="0" bldStep="category"/>
                                            </p:graphicEl>
                                          </p:spTgt>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9">
                                            <p:graphicEl>
                                              <a:chart seriesIdx="-4" categoryIdx="1" bldStep="category"/>
                                            </p:graphicEl>
                                          </p:spTgt>
                                        </p:tgtEl>
                                        <p:attrNameLst>
                                          <p:attrName>style.visibility</p:attrName>
                                        </p:attrNameLst>
                                      </p:cBhvr>
                                      <p:to>
                                        <p:strVal val="visible"/>
                                      </p:to>
                                    </p:set>
                                    <p:animEffect transition="in" filter="wipe(down)">
                                      <p:cBhvr>
                                        <p:cTn id="24" dur="750"/>
                                        <p:tgtEl>
                                          <p:spTgt spid="9">
                                            <p:graphicEl>
                                              <a:chart seriesIdx="-4" categoryIdx="1" bldStep="category"/>
                                            </p:graphicEl>
                                          </p:spTgt>
                                        </p:tgtEl>
                                      </p:cBhvr>
                                    </p:animEffect>
                                  </p:childTnLst>
                                </p:cTn>
                              </p:par>
                            </p:childTnLst>
                          </p:cTn>
                        </p:par>
                        <p:par>
                          <p:cTn id="25" fill="hold">
                            <p:stCondLst>
                              <p:cond delay="2750"/>
                            </p:stCondLst>
                            <p:childTnLst>
                              <p:par>
                                <p:cTn id="26" presetID="10"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9" grpId="0">
        <p:bldSub>
          <a:bldChart bld="category"/>
        </p:bldSub>
      </p:bldGraphic>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5124450"/>
            <a:ext cx="9144000" cy="5162550"/>
            <a:chOff x="0" y="0"/>
            <a:chExt cx="2408296" cy="1359684"/>
          </a:xfrm>
        </p:grpSpPr>
        <p:sp>
          <p:nvSpPr>
            <p:cNvPr id="3" name="Freeform 3"/>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solidFill>
          </p:spPr>
          <p:txBody>
            <a:bodyPr/>
            <a:lstStyle/>
            <a:p>
              <a:endParaRPr lang="en-IN" dirty="0"/>
            </a:p>
          </p:txBody>
        </p:sp>
        <p:sp>
          <p:nvSpPr>
            <p:cNvPr id="4" name="TextBox 4"/>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5" name="Group 5"/>
          <p:cNvGrpSpPr/>
          <p:nvPr/>
        </p:nvGrpSpPr>
        <p:grpSpPr>
          <a:xfrm>
            <a:off x="9144000" y="0"/>
            <a:ext cx="9144000" cy="5143500"/>
            <a:chOff x="0" y="0"/>
            <a:chExt cx="2408296" cy="1354667"/>
          </a:xfrm>
        </p:grpSpPr>
        <p:sp>
          <p:nvSpPr>
            <p:cNvPr id="6" name="Freeform 6"/>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solidFill>
          </p:spPr>
        </p:sp>
        <p:sp>
          <p:nvSpPr>
            <p:cNvPr id="7" name="TextBox 7"/>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grpSp>
        <p:nvGrpSpPr>
          <p:cNvPr id="8" name="Group 8"/>
          <p:cNvGrpSpPr/>
          <p:nvPr/>
        </p:nvGrpSpPr>
        <p:grpSpPr>
          <a:xfrm>
            <a:off x="0" y="-108496"/>
            <a:ext cx="9144000" cy="5271046"/>
            <a:chOff x="0" y="-28575"/>
            <a:chExt cx="2408296" cy="1388259"/>
          </a:xfrm>
        </p:grpSpPr>
        <p:sp>
          <p:nvSpPr>
            <p:cNvPr id="9" name="Freeform 9"/>
            <p:cNvSpPr/>
            <p:nvPr/>
          </p:nvSpPr>
          <p:spPr>
            <a:xfrm>
              <a:off x="0" y="0"/>
              <a:ext cx="2408296" cy="1359684"/>
            </a:xfrm>
            <a:custGeom>
              <a:avLst/>
              <a:gdLst/>
              <a:ahLst/>
              <a:cxnLst/>
              <a:rect l="l" t="t" r="r" b="b"/>
              <a:pathLst>
                <a:path w="2408296" h="1359684">
                  <a:moveTo>
                    <a:pt x="0" y="0"/>
                  </a:moveTo>
                  <a:lnTo>
                    <a:pt x="2408296" y="0"/>
                  </a:lnTo>
                  <a:lnTo>
                    <a:pt x="2408296" y="1359684"/>
                  </a:lnTo>
                  <a:lnTo>
                    <a:pt x="0" y="1359684"/>
                  </a:lnTo>
                  <a:close/>
                </a:path>
              </a:pathLst>
            </a:custGeom>
            <a:solidFill>
              <a:srgbClr val="32088D"/>
            </a:solidFill>
          </p:spPr>
          <p:txBody>
            <a:bodyPr/>
            <a:lstStyle/>
            <a:p>
              <a:endParaRPr lang="en-IN" dirty="0"/>
            </a:p>
          </p:txBody>
        </p:sp>
        <p:sp>
          <p:nvSpPr>
            <p:cNvPr id="10" name="TextBox 10"/>
            <p:cNvSpPr txBox="1"/>
            <p:nvPr/>
          </p:nvSpPr>
          <p:spPr>
            <a:xfrm>
              <a:off x="0" y="-28575"/>
              <a:ext cx="2408296" cy="1388259"/>
            </a:xfrm>
            <a:prstGeom prst="rect">
              <a:avLst/>
            </a:prstGeom>
          </p:spPr>
          <p:txBody>
            <a:bodyPr lIns="50800" tIns="50800" rIns="50800" bIns="50800" rtlCol="0" anchor="ctr"/>
            <a:lstStyle/>
            <a:p>
              <a:pPr algn="ctr">
                <a:lnSpc>
                  <a:spcPts val="3249"/>
                </a:lnSpc>
              </a:pPr>
              <a:endParaRPr/>
            </a:p>
          </p:txBody>
        </p:sp>
      </p:grpSp>
      <p:grpSp>
        <p:nvGrpSpPr>
          <p:cNvPr id="11" name="Group 11"/>
          <p:cNvGrpSpPr/>
          <p:nvPr/>
        </p:nvGrpSpPr>
        <p:grpSpPr>
          <a:xfrm>
            <a:off x="0" y="5124450"/>
            <a:ext cx="9144000" cy="5143500"/>
            <a:chOff x="0" y="0"/>
            <a:chExt cx="2408296" cy="1354667"/>
          </a:xfrm>
        </p:grpSpPr>
        <p:sp>
          <p:nvSpPr>
            <p:cNvPr id="12" name="Freeform 12"/>
            <p:cNvSpPr/>
            <p:nvPr/>
          </p:nvSpPr>
          <p:spPr>
            <a:xfrm>
              <a:off x="0" y="0"/>
              <a:ext cx="2408296" cy="1354667"/>
            </a:xfrm>
            <a:custGeom>
              <a:avLst/>
              <a:gdLst/>
              <a:ahLst/>
              <a:cxnLst/>
              <a:rect l="l" t="t" r="r" b="b"/>
              <a:pathLst>
                <a:path w="2408296" h="1354667">
                  <a:moveTo>
                    <a:pt x="0" y="0"/>
                  </a:moveTo>
                  <a:lnTo>
                    <a:pt x="2408296" y="0"/>
                  </a:lnTo>
                  <a:lnTo>
                    <a:pt x="2408296" y="1354667"/>
                  </a:lnTo>
                  <a:lnTo>
                    <a:pt x="0" y="1354667"/>
                  </a:lnTo>
                  <a:close/>
                </a:path>
              </a:pathLst>
            </a:custGeom>
            <a:solidFill>
              <a:srgbClr val="5F309B"/>
            </a:solidFill>
          </p:spPr>
        </p:sp>
        <p:sp>
          <p:nvSpPr>
            <p:cNvPr id="13" name="TextBox 13"/>
            <p:cNvSpPr txBox="1"/>
            <p:nvPr/>
          </p:nvSpPr>
          <p:spPr>
            <a:xfrm>
              <a:off x="0" y="-28575"/>
              <a:ext cx="2408296" cy="1383242"/>
            </a:xfrm>
            <a:prstGeom prst="rect">
              <a:avLst/>
            </a:prstGeom>
          </p:spPr>
          <p:txBody>
            <a:bodyPr lIns="50800" tIns="50800" rIns="50800" bIns="50800" rtlCol="0" anchor="ctr"/>
            <a:lstStyle/>
            <a:p>
              <a:pPr algn="ctr">
                <a:lnSpc>
                  <a:spcPts val="3249"/>
                </a:lnSpc>
              </a:pPr>
              <a:endParaRPr/>
            </a:p>
          </p:txBody>
        </p:sp>
      </p:grpSp>
      <p:pic>
        <p:nvPicPr>
          <p:cNvPr id="14" name="Picture 14"/>
          <p:cNvPicPr>
            <a:picLocks noChangeAspect="1"/>
          </p:cNvPicPr>
          <p:nvPr/>
        </p:nvPicPr>
        <p:blipFill>
          <a:blip r:embed="rId2"/>
          <a:srcRect/>
          <a:stretch>
            <a:fillRect/>
          </a:stretch>
        </p:blipFill>
        <p:spPr>
          <a:xfrm>
            <a:off x="5841721" y="1719915"/>
            <a:ext cx="6604557" cy="6809070"/>
          </a:xfrm>
          <a:prstGeom prst="rect">
            <a:avLst/>
          </a:prstGeom>
        </p:spPr>
      </p:pic>
      <p:grpSp>
        <p:nvGrpSpPr>
          <p:cNvPr id="23" name="Group 22">
            <a:extLst>
              <a:ext uri="{FF2B5EF4-FFF2-40B4-BE49-F238E27FC236}">
                <a16:creationId xmlns:a16="http://schemas.microsoft.com/office/drawing/2014/main" id="{E7609A1E-7639-D9BF-3DDA-BE3A73A6D4D6}"/>
              </a:ext>
            </a:extLst>
          </p:cNvPr>
          <p:cNvGrpSpPr/>
          <p:nvPr/>
        </p:nvGrpSpPr>
        <p:grpSpPr>
          <a:xfrm>
            <a:off x="493378" y="440514"/>
            <a:ext cx="6131352" cy="3354500"/>
            <a:chOff x="208488" y="160703"/>
            <a:chExt cx="6131352" cy="3354500"/>
          </a:xfrm>
        </p:grpSpPr>
        <p:sp>
          <p:nvSpPr>
            <p:cNvPr id="15" name="TextBox 15"/>
            <p:cNvSpPr txBox="1"/>
            <p:nvPr/>
          </p:nvSpPr>
          <p:spPr>
            <a:xfrm>
              <a:off x="213527" y="160703"/>
              <a:ext cx="6126313" cy="1439497"/>
            </a:xfrm>
            <a:prstGeom prst="rect">
              <a:avLst/>
            </a:prstGeom>
          </p:spPr>
          <p:txBody>
            <a:bodyPr wrap="square" lIns="0" tIns="0" rIns="0" bIns="0" rtlCol="0" anchor="t">
              <a:spAutoFit/>
            </a:bodyPr>
            <a:lstStyle/>
            <a:p>
              <a:pPr marL="0" lvl="0" indent="0" algn="l">
                <a:lnSpc>
                  <a:spcPts val="5850"/>
                </a:lnSpc>
                <a:spcBef>
                  <a:spcPct val="0"/>
                </a:spcBef>
              </a:pPr>
              <a:r>
                <a:rPr lang="en-US" sz="4500" b="1" dirty="0">
                  <a:solidFill>
                    <a:srgbClr val="01FFFF"/>
                  </a:solidFill>
                  <a:latin typeface="HK Modular"/>
                  <a:ea typeface="HK Modular"/>
                  <a:cs typeface="HK Modular"/>
                  <a:sym typeface="HK Modular"/>
                </a:rPr>
                <a:t>Market gap</a:t>
              </a:r>
            </a:p>
            <a:p>
              <a:pPr marL="0" lvl="0" indent="0" algn="l">
                <a:lnSpc>
                  <a:spcPts val="5850"/>
                </a:lnSpc>
                <a:spcBef>
                  <a:spcPct val="0"/>
                </a:spcBef>
              </a:pPr>
              <a:r>
                <a:rPr lang="en-US" sz="4500" b="1" dirty="0">
                  <a:solidFill>
                    <a:srgbClr val="01FFFF"/>
                  </a:solidFill>
                  <a:latin typeface="HK Modular"/>
                  <a:ea typeface="HK Modular"/>
                  <a:cs typeface="HK Modular"/>
                  <a:sym typeface="HK Modular"/>
                </a:rPr>
                <a:t> analysis</a:t>
              </a:r>
              <a:endParaRPr lang="en-US" sz="4500" b="1" u="none" dirty="0">
                <a:solidFill>
                  <a:srgbClr val="01FFFF"/>
                </a:solidFill>
                <a:latin typeface="HK Modular"/>
                <a:ea typeface="HK Modular"/>
                <a:cs typeface="HK Modular"/>
                <a:sym typeface="HK Modular"/>
              </a:endParaRPr>
            </a:p>
          </p:txBody>
        </p:sp>
        <p:sp>
          <p:nvSpPr>
            <p:cNvPr id="16" name="TextBox 16"/>
            <p:cNvSpPr txBox="1"/>
            <p:nvPr/>
          </p:nvSpPr>
          <p:spPr>
            <a:xfrm>
              <a:off x="208488" y="1775111"/>
              <a:ext cx="5851558" cy="1740092"/>
            </a:xfrm>
            <a:prstGeom prst="rect">
              <a:avLst/>
            </a:prstGeom>
          </p:spPr>
          <p:txBody>
            <a:bodyPr lIns="0" tIns="0" rIns="0" bIns="0" rtlCol="0" anchor="t">
              <a:spAutoFit/>
            </a:bodyPr>
            <a:lstStyle/>
            <a:p>
              <a:pPr algn="l">
                <a:lnSpc>
                  <a:spcPts val="4675"/>
                </a:lnSpc>
              </a:pPr>
              <a:r>
                <a:rPr lang="en-US" sz="2799" dirty="0">
                  <a:solidFill>
                    <a:srgbClr val="FFFFFF"/>
                  </a:solidFill>
                  <a:latin typeface="Aileron"/>
                  <a:ea typeface="Aileron"/>
                  <a:cs typeface="Aileron"/>
                  <a:sym typeface="Aileron"/>
                </a:rPr>
                <a:t>We analyzed the market, identified gaps, and designed products to fill those gaps. </a:t>
              </a:r>
            </a:p>
          </p:txBody>
        </p:sp>
      </p:grpSp>
      <p:grpSp>
        <p:nvGrpSpPr>
          <p:cNvPr id="24" name="Group 23">
            <a:extLst>
              <a:ext uri="{FF2B5EF4-FFF2-40B4-BE49-F238E27FC236}">
                <a16:creationId xmlns:a16="http://schemas.microsoft.com/office/drawing/2014/main" id="{17EA6E72-D01D-AD8E-524E-D3589891322C}"/>
              </a:ext>
            </a:extLst>
          </p:cNvPr>
          <p:cNvGrpSpPr/>
          <p:nvPr/>
        </p:nvGrpSpPr>
        <p:grpSpPr>
          <a:xfrm>
            <a:off x="363934" y="5425480"/>
            <a:ext cx="7167128" cy="3315668"/>
            <a:chOff x="156916" y="5254168"/>
            <a:chExt cx="7167128" cy="3315668"/>
          </a:xfrm>
        </p:grpSpPr>
        <p:sp>
          <p:nvSpPr>
            <p:cNvPr id="17" name="TextBox 17"/>
            <p:cNvSpPr txBox="1"/>
            <p:nvPr/>
          </p:nvSpPr>
          <p:spPr>
            <a:xfrm>
              <a:off x="213289" y="5254168"/>
              <a:ext cx="5278272" cy="1439497"/>
            </a:xfrm>
            <a:prstGeom prst="rect">
              <a:avLst/>
            </a:prstGeom>
          </p:spPr>
          <p:txBody>
            <a:bodyPr lIns="0" tIns="0" rIns="0" bIns="0" rtlCol="0" anchor="t">
              <a:spAutoFit/>
            </a:bodyPr>
            <a:lstStyle/>
            <a:p>
              <a:pPr marL="0" lvl="0" indent="0" algn="just">
                <a:lnSpc>
                  <a:spcPts val="5850"/>
                </a:lnSpc>
                <a:spcBef>
                  <a:spcPct val="0"/>
                </a:spcBef>
              </a:pPr>
              <a:r>
                <a:rPr lang="en-US" sz="4500" b="1" u="none" dirty="0">
                  <a:solidFill>
                    <a:srgbClr val="01FFFF"/>
                  </a:solidFill>
                  <a:latin typeface="HK Modular"/>
                  <a:ea typeface="HK Modular"/>
                  <a:cs typeface="HK Modular"/>
                  <a:sym typeface="HK Modular"/>
                </a:rPr>
                <a:t>Higher engagement</a:t>
              </a:r>
            </a:p>
          </p:txBody>
        </p:sp>
        <p:sp>
          <p:nvSpPr>
            <p:cNvPr id="18" name="TextBox 18"/>
            <p:cNvSpPr txBox="1"/>
            <p:nvPr/>
          </p:nvSpPr>
          <p:spPr>
            <a:xfrm>
              <a:off x="156916" y="6822563"/>
              <a:ext cx="7167128" cy="1747273"/>
            </a:xfrm>
            <a:prstGeom prst="rect">
              <a:avLst/>
            </a:prstGeom>
          </p:spPr>
          <p:txBody>
            <a:bodyPr lIns="0" tIns="0" rIns="0" bIns="0" rtlCol="0" anchor="t">
              <a:spAutoFit/>
            </a:bodyPr>
            <a:lstStyle/>
            <a:p>
              <a:pPr algn="just">
                <a:lnSpc>
                  <a:spcPts val="4675"/>
                </a:lnSpc>
              </a:pPr>
              <a:r>
                <a:rPr lang="en-US" sz="2799" dirty="0">
                  <a:solidFill>
                    <a:srgbClr val="FFFFFF"/>
                  </a:solidFill>
                  <a:latin typeface="Roboto"/>
                  <a:ea typeface="Roboto"/>
                  <a:cs typeface="Roboto"/>
                  <a:sym typeface="Roboto"/>
                </a:rPr>
                <a:t>The response was significantly </a:t>
              </a:r>
            </a:p>
            <a:p>
              <a:pPr algn="just">
                <a:lnSpc>
                  <a:spcPts val="4675"/>
                </a:lnSpc>
              </a:pPr>
              <a:r>
                <a:rPr lang="en-US" sz="2799" dirty="0">
                  <a:solidFill>
                    <a:srgbClr val="FFFFFF"/>
                  </a:solidFill>
                  <a:latin typeface="Roboto"/>
                  <a:ea typeface="Roboto"/>
                  <a:cs typeface="Roboto"/>
                  <a:sym typeface="Roboto"/>
                </a:rPr>
                <a:t>higher from both boys and girls </a:t>
              </a:r>
            </a:p>
            <a:p>
              <a:pPr algn="just">
                <a:lnSpc>
                  <a:spcPts val="4675"/>
                </a:lnSpc>
              </a:pPr>
              <a:r>
                <a:rPr lang="en-US" sz="2799" dirty="0">
                  <a:solidFill>
                    <a:srgbClr val="FFFFFF"/>
                  </a:solidFill>
                  <a:latin typeface="Roboto"/>
                  <a:ea typeface="Roboto"/>
                  <a:cs typeface="Roboto"/>
                  <a:sym typeface="Roboto"/>
                </a:rPr>
                <a:t>compared to last year. </a:t>
              </a:r>
            </a:p>
          </p:txBody>
        </p:sp>
      </p:grpSp>
      <p:grpSp>
        <p:nvGrpSpPr>
          <p:cNvPr id="25" name="Group 24">
            <a:extLst>
              <a:ext uri="{FF2B5EF4-FFF2-40B4-BE49-F238E27FC236}">
                <a16:creationId xmlns:a16="http://schemas.microsoft.com/office/drawing/2014/main" id="{D118B0C1-E51C-2D61-A482-7D5F6636F83B}"/>
              </a:ext>
            </a:extLst>
          </p:cNvPr>
          <p:cNvGrpSpPr/>
          <p:nvPr/>
        </p:nvGrpSpPr>
        <p:grpSpPr>
          <a:xfrm>
            <a:off x="9665416" y="439506"/>
            <a:ext cx="8129205" cy="3273936"/>
            <a:chOff x="9950306" y="280418"/>
            <a:chExt cx="8129205" cy="3273936"/>
          </a:xfrm>
        </p:grpSpPr>
        <p:sp>
          <p:nvSpPr>
            <p:cNvPr id="19" name="TextBox 19"/>
            <p:cNvSpPr txBox="1"/>
            <p:nvPr/>
          </p:nvSpPr>
          <p:spPr>
            <a:xfrm>
              <a:off x="11775850" y="280418"/>
              <a:ext cx="6303661" cy="1439497"/>
            </a:xfrm>
            <a:prstGeom prst="rect">
              <a:avLst/>
            </a:prstGeom>
          </p:spPr>
          <p:txBody>
            <a:bodyPr wrap="square" lIns="0" tIns="0" rIns="0" bIns="0" rtlCol="0" anchor="t">
              <a:spAutoFit/>
            </a:bodyPr>
            <a:lstStyle/>
            <a:p>
              <a:pPr marL="0" lvl="0" indent="0" algn="r">
                <a:lnSpc>
                  <a:spcPts val="5850"/>
                </a:lnSpc>
                <a:spcBef>
                  <a:spcPct val="0"/>
                </a:spcBef>
              </a:pPr>
              <a:r>
                <a:rPr lang="en-US" sz="4500" b="1" u="none" dirty="0">
                  <a:solidFill>
                    <a:srgbClr val="01FFFF"/>
                  </a:solidFill>
                  <a:latin typeface="HK Modular"/>
                  <a:ea typeface="HK Modular"/>
                  <a:cs typeface="HK Modular"/>
                  <a:sym typeface="HK Modular"/>
                </a:rPr>
                <a:t>Inclusive approach</a:t>
              </a:r>
            </a:p>
          </p:txBody>
        </p:sp>
        <p:sp>
          <p:nvSpPr>
            <p:cNvPr id="20" name="TextBox 20"/>
            <p:cNvSpPr txBox="1"/>
            <p:nvPr/>
          </p:nvSpPr>
          <p:spPr>
            <a:xfrm>
              <a:off x="9950306" y="1807081"/>
              <a:ext cx="7844316" cy="1747273"/>
            </a:xfrm>
            <a:prstGeom prst="rect">
              <a:avLst/>
            </a:prstGeom>
          </p:spPr>
          <p:txBody>
            <a:bodyPr lIns="0" tIns="0" rIns="0" bIns="0" rtlCol="0" anchor="t">
              <a:spAutoFit/>
            </a:bodyPr>
            <a:lstStyle/>
            <a:p>
              <a:pPr algn="r">
                <a:lnSpc>
                  <a:spcPts val="4675"/>
                </a:lnSpc>
              </a:pPr>
              <a:r>
                <a:rPr lang="en-US" sz="2799" dirty="0">
                  <a:solidFill>
                    <a:srgbClr val="FFFFFF"/>
                  </a:solidFill>
                  <a:latin typeface="Roboto"/>
                  <a:ea typeface="Roboto"/>
                  <a:cs typeface="Roboto"/>
                  <a:sym typeface="Roboto"/>
                </a:rPr>
                <a:t>This year, we expanded our</a:t>
              </a:r>
            </a:p>
            <a:p>
              <a:pPr algn="r">
                <a:lnSpc>
                  <a:spcPts val="4675"/>
                </a:lnSpc>
              </a:pPr>
              <a:r>
                <a:rPr lang="en-US" sz="2799" dirty="0">
                  <a:solidFill>
                    <a:srgbClr val="FFFFFF"/>
                  </a:solidFill>
                  <a:latin typeface="Roboto"/>
                  <a:ea typeface="Roboto"/>
                  <a:cs typeface="Roboto"/>
                  <a:sym typeface="Roboto"/>
                </a:rPr>
                <a:t> reach by introducing designs</a:t>
              </a:r>
            </a:p>
            <a:p>
              <a:pPr algn="r">
                <a:lnSpc>
                  <a:spcPts val="4675"/>
                </a:lnSpc>
              </a:pPr>
              <a:r>
                <a:rPr lang="en-US" sz="2799" dirty="0">
                  <a:solidFill>
                    <a:srgbClr val="FFFFFF"/>
                  </a:solidFill>
                  <a:latin typeface="Roboto"/>
                  <a:ea typeface="Roboto"/>
                  <a:cs typeface="Roboto"/>
                  <a:sym typeface="Roboto"/>
                </a:rPr>
                <a:t> specifically for girls. </a:t>
              </a:r>
            </a:p>
          </p:txBody>
        </p:sp>
      </p:grpSp>
      <p:grpSp>
        <p:nvGrpSpPr>
          <p:cNvPr id="26" name="Group 25">
            <a:extLst>
              <a:ext uri="{FF2B5EF4-FFF2-40B4-BE49-F238E27FC236}">
                <a16:creationId xmlns:a16="http://schemas.microsoft.com/office/drawing/2014/main" id="{90B1EB7A-E5FB-18E2-92B2-3BFBF2013A4F}"/>
              </a:ext>
            </a:extLst>
          </p:cNvPr>
          <p:cNvGrpSpPr/>
          <p:nvPr/>
        </p:nvGrpSpPr>
        <p:grpSpPr>
          <a:xfrm>
            <a:off x="10205065" y="5556004"/>
            <a:ext cx="7589556" cy="3702175"/>
            <a:chOff x="10205065" y="5556004"/>
            <a:chExt cx="7589556" cy="3702175"/>
          </a:xfrm>
        </p:grpSpPr>
        <p:sp>
          <p:nvSpPr>
            <p:cNvPr id="21" name="TextBox 21"/>
            <p:cNvSpPr txBox="1"/>
            <p:nvPr/>
          </p:nvSpPr>
          <p:spPr>
            <a:xfrm>
              <a:off x="12369877" y="5556004"/>
              <a:ext cx="5424744" cy="1439497"/>
            </a:xfrm>
            <a:prstGeom prst="rect">
              <a:avLst/>
            </a:prstGeom>
          </p:spPr>
          <p:txBody>
            <a:bodyPr wrap="square" lIns="0" tIns="0" rIns="0" bIns="0" rtlCol="0" anchor="t">
              <a:spAutoFit/>
            </a:bodyPr>
            <a:lstStyle/>
            <a:p>
              <a:pPr marL="0" lvl="0" indent="0" algn="r">
                <a:lnSpc>
                  <a:spcPts val="5850"/>
                </a:lnSpc>
                <a:spcBef>
                  <a:spcPct val="0"/>
                </a:spcBef>
              </a:pPr>
              <a:r>
                <a:rPr lang="en-US" sz="4500" b="1" u="none" dirty="0">
                  <a:solidFill>
                    <a:srgbClr val="01FFFF"/>
                  </a:solidFill>
                  <a:latin typeface="HK Modular"/>
                  <a:ea typeface="HK Modular"/>
                  <a:cs typeface="HK Modular"/>
                  <a:sym typeface="HK Modular"/>
                </a:rPr>
                <a:t>Profit  potential</a:t>
              </a:r>
            </a:p>
          </p:txBody>
        </p:sp>
        <p:sp>
          <p:nvSpPr>
            <p:cNvPr id="22" name="TextBox 22"/>
            <p:cNvSpPr txBox="1"/>
            <p:nvPr/>
          </p:nvSpPr>
          <p:spPr>
            <a:xfrm>
              <a:off x="10205065" y="7510906"/>
              <a:ext cx="7589556" cy="1747273"/>
            </a:xfrm>
            <a:prstGeom prst="rect">
              <a:avLst/>
            </a:prstGeom>
          </p:spPr>
          <p:txBody>
            <a:bodyPr lIns="0" tIns="0" rIns="0" bIns="0" rtlCol="0" anchor="t">
              <a:spAutoFit/>
            </a:bodyPr>
            <a:lstStyle/>
            <a:p>
              <a:pPr algn="r">
                <a:lnSpc>
                  <a:spcPts val="4675"/>
                </a:lnSpc>
              </a:pPr>
              <a:r>
                <a:rPr lang="en-US" sz="2799" dirty="0">
                  <a:solidFill>
                    <a:srgbClr val="FFFFFF"/>
                  </a:solidFill>
                  <a:latin typeface="Roboto"/>
                  <a:ea typeface="Roboto"/>
                  <a:cs typeface="Roboto"/>
                  <a:sym typeface="Roboto"/>
                </a:rPr>
                <a:t>Covering  all segments of</a:t>
              </a:r>
            </a:p>
            <a:p>
              <a:pPr algn="r">
                <a:lnSpc>
                  <a:spcPts val="4675"/>
                </a:lnSpc>
              </a:pPr>
              <a:r>
                <a:rPr lang="en-US" sz="2799" dirty="0">
                  <a:solidFill>
                    <a:srgbClr val="FFFFFF"/>
                  </a:solidFill>
                  <a:latin typeface="Roboto"/>
                  <a:ea typeface="Roboto"/>
                  <a:cs typeface="Roboto"/>
                  <a:sym typeface="Roboto"/>
                </a:rPr>
                <a:t> the target market leads to</a:t>
              </a:r>
            </a:p>
            <a:p>
              <a:pPr algn="r">
                <a:lnSpc>
                  <a:spcPts val="4675"/>
                </a:lnSpc>
              </a:pPr>
              <a:r>
                <a:rPr lang="en-US" sz="2799" dirty="0">
                  <a:solidFill>
                    <a:srgbClr val="FFFFFF"/>
                  </a:solidFill>
                  <a:latin typeface="Roboto"/>
                  <a:ea typeface="Roboto"/>
                  <a:cs typeface="Roboto"/>
                  <a:sym typeface="Roboto"/>
                </a:rPr>
                <a:t> </a:t>
              </a:r>
              <a:r>
                <a:rPr lang="en-US" sz="2799" dirty="0" err="1">
                  <a:solidFill>
                    <a:srgbClr val="FFFFFF"/>
                  </a:solidFill>
                  <a:latin typeface="Roboto"/>
                  <a:ea typeface="Roboto"/>
                  <a:cs typeface="Roboto"/>
                  <a:sym typeface="Roboto"/>
                </a:rPr>
                <a:t>etter</a:t>
              </a:r>
              <a:r>
                <a:rPr lang="en-US" sz="2799" dirty="0">
                  <a:solidFill>
                    <a:srgbClr val="FFFFFF"/>
                  </a:solidFill>
                  <a:latin typeface="Roboto"/>
                  <a:ea typeface="Roboto"/>
                  <a:cs typeface="Roboto"/>
                  <a:sym typeface="Roboto"/>
                </a:rPr>
                <a:t> sales and profitability.</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sp>
      <p:pic>
        <p:nvPicPr>
          <p:cNvPr id="4" name="Picture 4"/>
          <p:cNvPicPr>
            <a:picLocks noChangeAspect="1"/>
          </p:cNvPicPr>
          <p:nvPr/>
        </p:nvPicPr>
        <p:blipFill>
          <a:blip r:embed="rId3"/>
          <a:srcRect/>
          <a:stretch>
            <a:fillRect/>
          </a:stretch>
        </p:blipFill>
        <p:spPr>
          <a:xfrm>
            <a:off x="15392875" y="-605633"/>
            <a:ext cx="2895125" cy="3860166"/>
          </a:xfrm>
          <a:prstGeom prst="rect">
            <a:avLst/>
          </a:prstGeom>
        </p:spPr>
      </p:pic>
      <p:pic>
        <p:nvPicPr>
          <p:cNvPr id="5" name="Picture 5"/>
          <p:cNvPicPr>
            <a:picLocks noChangeAspect="1"/>
          </p:cNvPicPr>
          <p:nvPr/>
        </p:nvPicPr>
        <p:blipFill>
          <a:blip r:embed="rId3"/>
          <a:srcRect/>
          <a:stretch>
            <a:fillRect/>
          </a:stretch>
        </p:blipFill>
        <p:spPr>
          <a:xfrm>
            <a:off x="12" y="-605633"/>
            <a:ext cx="2895125" cy="3860166"/>
          </a:xfrm>
          <a:prstGeom prst="rect">
            <a:avLst/>
          </a:prstGeom>
        </p:spPr>
      </p:pic>
      <p:pic>
        <p:nvPicPr>
          <p:cNvPr id="6" name="Picture 6"/>
          <p:cNvPicPr>
            <a:picLocks noChangeAspect="1"/>
          </p:cNvPicPr>
          <p:nvPr/>
        </p:nvPicPr>
        <p:blipFill>
          <a:blip r:embed="rId3"/>
          <a:srcRect/>
          <a:stretch>
            <a:fillRect/>
          </a:stretch>
        </p:blipFill>
        <p:spPr>
          <a:xfrm>
            <a:off x="15392875" y="3172300"/>
            <a:ext cx="2895125" cy="3860166"/>
          </a:xfrm>
          <a:prstGeom prst="rect">
            <a:avLst/>
          </a:prstGeom>
        </p:spPr>
      </p:pic>
      <p:pic>
        <p:nvPicPr>
          <p:cNvPr id="7" name="Picture 7"/>
          <p:cNvPicPr>
            <a:picLocks noChangeAspect="1"/>
          </p:cNvPicPr>
          <p:nvPr/>
        </p:nvPicPr>
        <p:blipFill>
          <a:blip r:embed="rId3"/>
          <a:srcRect/>
          <a:stretch>
            <a:fillRect/>
          </a:stretch>
        </p:blipFill>
        <p:spPr>
          <a:xfrm>
            <a:off x="12" y="3172300"/>
            <a:ext cx="2895125" cy="3860166"/>
          </a:xfrm>
          <a:prstGeom prst="rect">
            <a:avLst/>
          </a:prstGeom>
        </p:spPr>
      </p:pic>
      <p:pic>
        <p:nvPicPr>
          <p:cNvPr id="8" name="Picture 8"/>
          <p:cNvPicPr>
            <a:picLocks noChangeAspect="1"/>
          </p:cNvPicPr>
          <p:nvPr/>
        </p:nvPicPr>
        <p:blipFill>
          <a:blip r:embed="rId3"/>
          <a:srcRect/>
          <a:stretch>
            <a:fillRect/>
          </a:stretch>
        </p:blipFill>
        <p:spPr>
          <a:xfrm>
            <a:off x="15392875" y="7032467"/>
            <a:ext cx="2895125" cy="3860166"/>
          </a:xfrm>
          <a:prstGeom prst="rect">
            <a:avLst/>
          </a:prstGeom>
        </p:spPr>
      </p:pic>
      <p:pic>
        <p:nvPicPr>
          <p:cNvPr id="9" name="Picture 9"/>
          <p:cNvPicPr>
            <a:picLocks noChangeAspect="1"/>
          </p:cNvPicPr>
          <p:nvPr/>
        </p:nvPicPr>
        <p:blipFill>
          <a:blip r:embed="rId3"/>
          <a:srcRect/>
          <a:stretch>
            <a:fillRect/>
          </a:stretch>
        </p:blipFill>
        <p:spPr>
          <a:xfrm>
            <a:off x="12" y="7032467"/>
            <a:ext cx="2895125" cy="3860166"/>
          </a:xfrm>
          <a:prstGeom prst="rect">
            <a:avLst/>
          </a:prstGeom>
        </p:spPr>
      </p:pic>
      <p:sp>
        <p:nvSpPr>
          <p:cNvPr id="10" name="Freeform 10"/>
          <p:cNvSpPr/>
          <p:nvPr/>
        </p:nvSpPr>
        <p:spPr>
          <a:xfrm>
            <a:off x="3581012" y="3617521"/>
            <a:ext cx="11125976" cy="6129401"/>
          </a:xfrm>
          <a:custGeom>
            <a:avLst/>
            <a:gdLst/>
            <a:ahLst/>
            <a:cxnLst/>
            <a:rect l="l" t="t" r="r" b="b"/>
            <a:pathLst>
              <a:path w="11125976" h="6129401">
                <a:moveTo>
                  <a:pt x="0" y="0"/>
                </a:moveTo>
                <a:lnTo>
                  <a:pt x="11125976" y="0"/>
                </a:lnTo>
                <a:lnTo>
                  <a:pt x="11125976" y="6129401"/>
                </a:lnTo>
                <a:lnTo>
                  <a:pt x="0" y="61294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11" name="TextBox 11"/>
          <p:cNvSpPr txBox="1"/>
          <p:nvPr/>
        </p:nvSpPr>
        <p:spPr>
          <a:xfrm>
            <a:off x="3733332" y="1192892"/>
            <a:ext cx="10821327"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FFFFFF"/>
                </a:solidFill>
                <a:latin typeface="HK Modular"/>
                <a:ea typeface="HK Modular"/>
                <a:cs typeface="HK Modular"/>
                <a:sym typeface="HK Modular"/>
              </a:rPr>
              <a:t>agenda</a:t>
            </a:r>
          </a:p>
        </p:txBody>
      </p:sp>
      <p:sp>
        <p:nvSpPr>
          <p:cNvPr id="13" name="TextBox 13"/>
          <p:cNvSpPr txBox="1"/>
          <p:nvPr/>
        </p:nvSpPr>
        <p:spPr>
          <a:xfrm>
            <a:off x="5901673" y="7338147"/>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 </a:t>
            </a:r>
          </a:p>
        </p:txBody>
      </p:sp>
      <p:grpSp>
        <p:nvGrpSpPr>
          <p:cNvPr id="3" name="Group 2">
            <a:extLst>
              <a:ext uri="{FF2B5EF4-FFF2-40B4-BE49-F238E27FC236}">
                <a16:creationId xmlns:a16="http://schemas.microsoft.com/office/drawing/2014/main" id="{70FB260B-F4D4-9459-624A-5E314D89A109}"/>
              </a:ext>
            </a:extLst>
          </p:cNvPr>
          <p:cNvGrpSpPr/>
          <p:nvPr/>
        </p:nvGrpSpPr>
        <p:grpSpPr>
          <a:xfrm>
            <a:off x="5901673" y="4311795"/>
            <a:ext cx="6484653" cy="4890010"/>
            <a:chOff x="5901673" y="4311795"/>
            <a:chExt cx="6484653" cy="4890010"/>
          </a:xfrm>
        </p:grpSpPr>
        <p:sp>
          <p:nvSpPr>
            <p:cNvPr id="12" name="TextBox 12"/>
            <p:cNvSpPr txBox="1"/>
            <p:nvPr/>
          </p:nvSpPr>
          <p:spPr>
            <a:xfrm>
              <a:off x="5901679" y="4311795"/>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Introduction</a:t>
              </a:r>
            </a:p>
          </p:txBody>
        </p:sp>
        <p:sp>
          <p:nvSpPr>
            <p:cNvPr id="14" name="TextBox 14"/>
            <p:cNvSpPr txBox="1"/>
            <p:nvPr/>
          </p:nvSpPr>
          <p:spPr>
            <a:xfrm>
              <a:off x="5901673" y="5320146"/>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Methodology</a:t>
              </a:r>
            </a:p>
          </p:txBody>
        </p:sp>
        <p:sp>
          <p:nvSpPr>
            <p:cNvPr id="15" name="TextBox 15"/>
            <p:cNvSpPr txBox="1"/>
            <p:nvPr/>
          </p:nvSpPr>
          <p:spPr>
            <a:xfrm>
              <a:off x="5901673" y="6328497"/>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Survey- Insights </a:t>
              </a:r>
            </a:p>
          </p:txBody>
        </p:sp>
        <p:sp>
          <p:nvSpPr>
            <p:cNvPr id="16" name="TextBox 16"/>
            <p:cNvSpPr txBox="1"/>
            <p:nvPr/>
          </p:nvSpPr>
          <p:spPr>
            <a:xfrm>
              <a:off x="5901673" y="7410255"/>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Result &amp; Analysis</a:t>
              </a:r>
            </a:p>
          </p:txBody>
        </p:sp>
        <p:sp>
          <p:nvSpPr>
            <p:cNvPr id="18" name="TextBox 16">
              <a:extLst>
                <a:ext uri="{FF2B5EF4-FFF2-40B4-BE49-F238E27FC236}">
                  <a16:creationId xmlns:a16="http://schemas.microsoft.com/office/drawing/2014/main" id="{B915011E-DA87-1140-947E-7F3D454EEA79}"/>
                </a:ext>
              </a:extLst>
            </p:cNvPr>
            <p:cNvSpPr txBox="1"/>
            <p:nvPr/>
          </p:nvSpPr>
          <p:spPr>
            <a:xfrm>
              <a:off x="5901673" y="8506480"/>
              <a:ext cx="6484647" cy="695325"/>
            </a:xfrm>
            <a:prstGeom prst="rect">
              <a:avLst/>
            </a:prstGeom>
          </p:spPr>
          <p:txBody>
            <a:bodyPr lIns="0" tIns="0" rIns="0" bIns="0" rtlCol="0" anchor="t">
              <a:spAutoFit/>
            </a:bodyPr>
            <a:lstStyle/>
            <a:p>
              <a:pPr algn="ctr">
                <a:lnSpc>
                  <a:spcPts val="5400"/>
                </a:lnSpc>
              </a:pPr>
              <a:r>
                <a:rPr lang="en-US" sz="4500" dirty="0">
                  <a:solidFill>
                    <a:srgbClr val="FFFFFF"/>
                  </a:solidFill>
                  <a:latin typeface="Aileron"/>
                  <a:ea typeface="Aileron"/>
                  <a:cs typeface="Aileron"/>
                  <a:sym typeface="Aileron"/>
                </a:rPr>
                <a:t>Case study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194B-34C6-62FD-BD31-115027B6B1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32D2B2-2183-E978-8952-7982A7FDD2D1}"/>
              </a:ext>
            </a:extLst>
          </p:cNvPr>
          <p:cNvSpPr/>
          <p:nvPr/>
        </p:nvSpPr>
        <p:spPr>
          <a:xfrm rot="5400000">
            <a:off x="4000500" y="-4000500"/>
            <a:ext cx="10287000" cy="18288000"/>
          </a:xfrm>
          <a:custGeom>
            <a:avLst/>
            <a:gdLst/>
            <a:ahLst/>
            <a:cxnLst/>
            <a:rect l="l" t="t" r="r" b="b"/>
            <a:pathLst>
              <a:path w="18288000" h="10287000">
                <a:moveTo>
                  <a:pt x="0" y="0"/>
                </a:moveTo>
                <a:lnTo>
                  <a:pt x="18288000" y="0"/>
                </a:lnTo>
                <a:lnTo>
                  <a:pt x="18288000" y="10287000"/>
                </a:lnTo>
                <a:lnTo>
                  <a:pt x="0" y="10287000"/>
                </a:lnTo>
                <a:lnTo>
                  <a:pt x="0" y="0"/>
                </a:lnTo>
                <a:close/>
              </a:path>
            </a:pathLst>
          </a:custGeom>
          <a:gradFill>
            <a:gsLst>
              <a:gs pos="100000">
                <a:srgbClr val="32088D"/>
              </a:gs>
              <a:gs pos="0">
                <a:srgbClr val="5F309B"/>
              </a:gs>
            </a:gsLst>
            <a:lin ang="16200000" scaled="1"/>
          </a:gradFill>
        </p:spPr>
      </p:sp>
      <p:sp>
        <p:nvSpPr>
          <p:cNvPr id="5" name="Freeform 19">
            <a:extLst>
              <a:ext uri="{FF2B5EF4-FFF2-40B4-BE49-F238E27FC236}">
                <a16:creationId xmlns:a16="http://schemas.microsoft.com/office/drawing/2014/main" id="{A53D58C2-B33A-8C09-0360-9416145BC90F}"/>
              </a:ext>
            </a:extLst>
          </p:cNvPr>
          <p:cNvSpPr/>
          <p:nvPr/>
        </p:nvSpPr>
        <p:spPr>
          <a:xfrm>
            <a:off x="-2446624" y="-1468254"/>
            <a:ext cx="6016280" cy="5305265"/>
          </a:xfrm>
          <a:custGeom>
            <a:avLst/>
            <a:gdLst/>
            <a:ahLst/>
            <a:cxnLst/>
            <a:rect l="l" t="t" r="r" b="b"/>
            <a:pathLst>
              <a:path w="6016280" h="5305265">
                <a:moveTo>
                  <a:pt x="0" y="0"/>
                </a:moveTo>
                <a:lnTo>
                  <a:pt x="6016280" y="0"/>
                </a:lnTo>
                <a:lnTo>
                  <a:pt x="6016280" y="5305266"/>
                </a:lnTo>
                <a:lnTo>
                  <a:pt x="0" y="5305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a:extLst>
              <a:ext uri="{FF2B5EF4-FFF2-40B4-BE49-F238E27FC236}">
                <a16:creationId xmlns:a16="http://schemas.microsoft.com/office/drawing/2014/main" id="{B08C7376-39AD-2E57-ECB1-413234558869}"/>
              </a:ext>
            </a:extLst>
          </p:cNvPr>
          <p:cNvSpPr txBox="1"/>
          <p:nvPr/>
        </p:nvSpPr>
        <p:spPr>
          <a:xfrm>
            <a:off x="2057400" y="647700"/>
            <a:ext cx="14554200" cy="763671"/>
          </a:xfrm>
          <a:prstGeom prst="rect">
            <a:avLst/>
          </a:prstGeom>
        </p:spPr>
        <p:txBody>
          <a:bodyPr wrap="square" lIns="0" tIns="0" rIns="0" bIns="0" rtlCol="0" anchor="t">
            <a:spAutoFit/>
          </a:bodyPr>
          <a:lstStyle/>
          <a:p>
            <a:pPr algn="ctr">
              <a:lnSpc>
                <a:spcPts val="6480"/>
              </a:lnSpc>
            </a:pPr>
            <a:r>
              <a:rPr lang="en-US" sz="5400" dirty="0">
                <a:solidFill>
                  <a:srgbClr val="FFFFFF"/>
                </a:solidFill>
                <a:latin typeface="HK Modular" panose="020B0604020202020204" charset="0"/>
                <a:ea typeface="HK Modular"/>
                <a:cs typeface="HK Modular"/>
                <a:sym typeface="HK Modular"/>
              </a:rPr>
              <a:t>Effect of fast fashion</a:t>
            </a:r>
          </a:p>
        </p:txBody>
      </p:sp>
      <p:graphicFrame>
        <p:nvGraphicFramePr>
          <p:cNvPr id="23" name="Chart 22">
            <a:extLst>
              <a:ext uri="{FF2B5EF4-FFF2-40B4-BE49-F238E27FC236}">
                <a16:creationId xmlns:a16="http://schemas.microsoft.com/office/drawing/2014/main" id="{98C46FF6-6F8A-D439-2D91-3128D1ACF692}"/>
              </a:ext>
            </a:extLst>
          </p:cNvPr>
          <p:cNvGraphicFramePr/>
          <p:nvPr>
            <p:extLst>
              <p:ext uri="{D42A27DB-BD31-4B8C-83A1-F6EECF244321}">
                <p14:modId xmlns:p14="http://schemas.microsoft.com/office/powerpoint/2010/main" val="2606429036"/>
              </p:ext>
            </p:extLst>
          </p:nvPr>
        </p:nvGraphicFramePr>
        <p:xfrm>
          <a:off x="-533400" y="3177673"/>
          <a:ext cx="9448800" cy="85775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Diagram 23">
            <a:extLst>
              <a:ext uri="{FF2B5EF4-FFF2-40B4-BE49-F238E27FC236}">
                <a16:creationId xmlns:a16="http://schemas.microsoft.com/office/drawing/2014/main" id="{F333278F-9393-88C9-CB97-1F6CE9A52F9E}"/>
              </a:ext>
            </a:extLst>
          </p:cNvPr>
          <p:cNvGraphicFramePr/>
          <p:nvPr>
            <p:extLst>
              <p:ext uri="{D42A27DB-BD31-4B8C-83A1-F6EECF244321}">
                <p14:modId xmlns:p14="http://schemas.microsoft.com/office/powerpoint/2010/main" val="4160435313"/>
              </p:ext>
            </p:extLst>
          </p:nvPr>
        </p:nvGraphicFramePr>
        <p:xfrm>
          <a:off x="8382000" y="2128962"/>
          <a:ext cx="9677400" cy="77389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Picture 11">
            <a:extLst>
              <a:ext uri="{FF2B5EF4-FFF2-40B4-BE49-F238E27FC236}">
                <a16:creationId xmlns:a16="http://schemas.microsoft.com/office/drawing/2014/main" id="{CC07DCB9-90CA-9749-13A8-0EF3A6D2230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extLst>
      <p:ext uri="{BB962C8B-B14F-4D97-AF65-F5344CB8AC3E}">
        <p14:creationId xmlns:p14="http://schemas.microsoft.com/office/powerpoint/2010/main" val="19806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heel(1)">
                                      <p:cBhvr>
                                        <p:cTn id="11" dur="2000"/>
                                        <p:tgtEl>
                                          <p:spTgt spid="23"/>
                                        </p:tgtEl>
                                      </p:cBhvr>
                                    </p:animEffect>
                                  </p:childTnLst>
                                </p:cTn>
                              </p:par>
                            </p:childTnLst>
                          </p:cTn>
                        </p:par>
                        <p:par>
                          <p:cTn id="12" fill="hold">
                            <p:stCondLst>
                              <p:cond delay="2500"/>
                            </p:stCondLst>
                            <p:childTnLst>
                              <p:par>
                                <p:cTn id="13" presetID="47" presetClass="entr" presetSubtype="0" fill="hold" grpId="0" nodeType="afterEffect">
                                  <p:stCondLst>
                                    <p:cond delay="0"/>
                                  </p:stCondLst>
                                  <p:childTnLst>
                                    <p:set>
                                      <p:cBhvr>
                                        <p:cTn id="14" dur="1" fill="hold">
                                          <p:stCondLst>
                                            <p:cond delay="0"/>
                                          </p:stCondLst>
                                        </p:cTn>
                                        <p:tgtEl>
                                          <p:spTgt spid="24">
                                            <p:graphicEl>
                                              <a:dgm id="{DBAF0963-8C45-4961-997D-C4DCB02CF1F8}"/>
                                            </p:graphicEl>
                                          </p:spTgt>
                                        </p:tgtEl>
                                        <p:attrNameLst>
                                          <p:attrName>style.visibility</p:attrName>
                                        </p:attrNameLst>
                                      </p:cBhvr>
                                      <p:to>
                                        <p:strVal val="visible"/>
                                      </p:to>
                                    </p:set>
                                    <p:animEffect transition="in" filter="fade">
                                      <p:cBhvr>
                                        <p:cTn id="15" dur="750"/>
                                        <p:tgtEl>
                                          <p:spTgt spid="24">
                                            <p:graphicEl>
                                              <a:dgm id="{DBAF0963-8C45-4961-997D-C4DCB02CF1F8}"/>
                                            </p:graphicEl>
                                          </p:spTgt>
                                        </p:tgtEl>
                                      </p:cBhvr>
                                    </p:animEffect>
                                    <p:anim calcmode="lin" valueType="num">
                                      <p:cBhvr>
                                        <p:cTn id="16" dur="750" fill="hold"/>
                                        <p:tgtEl>
                                          <p:spTgt spid="24">
                                            <p:graphicEl>
                                              <a:dgm id="{DBAF0963-8C45-4961-997D-C4DCB02CF1F8}"/>
                                            </p:graphicEl>
                                          </p:spTgt>
                                        </p:tgtEl>
                                        <p:attrNameLst>
                                          <p:attrName>ppt_x</p:attrName>
                                        </p:attrNameLst>
                                      </p:cBhvr>
                                      <p:tavLst>
                                        <p:tav tm="0">
                                          <p:val>
                                            <p:strVal val="#ppt_x"/>
                                          </p:val>
                                        </p:tav>
                                        <p:tav tm="100000">
                                          <p:val>
                                            <p:strVal val="#ppt_x"/>
                                          </p:val>
                                        </p:tav>
                                      </p:tavLst>
                                    </p:anim>
                                    <p:anim calcmode="lin" valueType="num">
                                      <p:cBhvr>
                                        <p:cTn id="17" dur="750" fill="hold"/>
                                        <p:tgtEl>
                                          <p:spTgt spid="24">
                                            <p:graphicEl>
                                              <a:dgm id="{DBAF0963-8C45-4961-997D-C4DCB02CF1F8}"/>
                                            </p:graphicEl>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24">
                                            <p:graphicEl>
                                              <a:dgm id="{3FB4D3A3-921C-4286-BC05-DA9B7DAC1B35}"/>
                                            </p:graphicEl>
                                          </p:spTgt>
                                        </p:tgtEl>
                                        <p:attrNameLst>
                                          <p:attrName>style.visibility</p:attrName>
                                        </p:attrNameLst>
                                      </p:cBhvr>
                                      <p:to>
                                        <p:strVal val="visible"/>
                                      </p:to>
                                    </p:set>
                                    <p:animEffect transition="in" filter="fade">
                                      <p:cBhvr>
                                        <p:cTn id="20" dur="750"/>
                                        <p:tgtEl>
                                          <p:spTgt spid="24">
                                            <p:graphicEl>
                                              <a:dgm id="{3FB4D3A3-921C-4286-BC05-DA9B7DAC1B35}"/>
                                            </p:graphicEl>
                                          </p:spTgt>
                                        </p:tgtEl>
                                      </p:cBhvr>
                                    </p:animEffect>
                                    <p:anim calcmode="lin" valueType="num">
                                      <p:cBhvr>
                                        <p:cTn id="21" dur="750" fill="hold"/>
                                        <p:tgtEl>
                                          <p:spTgt spid="24">
                                            <p:graphicEl>
                                              <a:dgm id="{3FB4D3A3-921C-4286-BC05-DA9B7DAC1B35}"/>
                                            </p:graphicEl>
                                          </p:spTgt>
                                        </p:tgtEl>
                                        <p:attrNameLst>
                                          <p:attrName>ppt_x</p:attrName>
                                        </p:attrNameLst>
                                      </p:cBhvr>
                                      <p:tavLst>
                                        <p:tav tm="0">
                                          <p:val>
                                            <p:strVal val="#ppt_x"/>
                                          </p:val>
                                        </p:tav>
                                        <p:tav tm="100000">
                                          <p:val>
                                            <p:strVal val="#ppt_x"/>
                                          </p:val>
                                        </p:tav>
                                      </p:tavLst>
                                    </p:anim>
                                    <p:anim calcmode="lin" valueType="num">
                                      <p:cBhvr>
                                        <p:cTn id="22" dur="750" fill="hold"/>
                                        <p:tgtEl>
                                          <p:spTgt spid="24">
                                            <p:graphicEl>
                                              <a:dgm id="{3FB4D3A3-921C-4286-BC05-DA9B7DAC1B35}"/>
                                            </p:graphic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24">
                                            <p:graphicEl>
                                              <a:dgm id="{F6A42AA8-BC80-457F-B0EC-B10A9A20BE19}"/>
                                            </p:graphicEl>
                                          </p:spTgt>
                                        </p:tgtEl>
                                        <p:attrNameLst>
                                          <p:attrName>style.visibility</p:attrName>
                                        </p:attrNameLst>
                                      </p:cBhvr>
                                      <p:to>
                                        <p:strVal val="visible"/>
                                      </p:to>
                                    </p:set>
                                    <p:animEffect transition="in" filter="fade">
                                      <p:cBhvr>
                                        <p:cTn id="27" dur="750"/>
                                        <p:tgtEl>
                                          <p:spTgt spid="24">
                                            <p:graphicEl>
                                              <a:dgm id="{F6A42AA8-BC80-457F-B0EC-B10A9A20BE19}"/>
                                            </p:graphicEl>
                                          </p:spTgt>
                                        </p:tgtEl>
                                      </p:cBhvr>
                                    </p:animEffect>
                                    <p:anim calcmode="lin" valueType="num">
                                      <p:cBhvr>
                                        <p:cTn id="28" dur="750" fill="hold"/>
                                        <p:tgtEl>
                                          <p:spTgt spid="24">
                                            <p:graphicEl>
                                              <a:dgm id="{F6A42AA8-BC80-457F-B0EC-B10A9A20BE19}"/>
                                            </p:graphicEl>
                                          </p:spTgt>
                                        </p:tgtEl>
                                        <p:attrNameLst>
                                          <p:attrName>ppt_x</p:attrName>
                                        </p:attrNameLst>
                                      </p:cBhvr>
                                      <p:tavLst>
                                        <p:tav tm="0">
                                          <p:val>
                                            <p:strVal val="#ppt_x"/>
                                          </p:val>
                                        </p:tav>
                                        <p:tav tm="100000">
                                          <p:val>
                                            <p:strVal val="#ppt_x"/>
                                          </p:val>
                                        </p:tav>
                                      </p:tavLst>
                                    </p:anim>
                                    <p:anim calcmode="lin" valueType="num">
                                      <p:cBhvr>
                                        <p:cTn id="29" dur="750" fill="hold"/>
                                        <p:tgtEl>
                                          <p:spTgt spid="24">
                                            <p:graphicEl>
                                              <a:dgm id="{F6A42AA8-BC80-457F-B0EC-B10A9A20BE19}"/>
                                            </p:graphic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4">
                                            <p:graphicEl>
                                              <a:dgm id="{029DAA34-0842-4A0F-A3E3-D1645A1EFB7C}"/>
                                            </p:graphicEl>
                                          </p:spTgt>
                                        </p:tgtEl>
                                        <p:attrNameLst>
                                          <p:attrName>style.visibility</p:attrName>
                                        </p:attrNameLst>
                                      </p:cBhvr>
                                      <p:to>
                                        <p:strVal val="visible"/>
                                      </p:to>
                                    </p:set>
                                    <p:animEffect transition="in" filter="fade">
                                      <p:cBhvr>
                                        <p:cTn id="32" dur="750"/>
                                        <p:tgtEl>
                                          <p:spTgt spid="24">
                                            <p:graphicEl>
                                              <a:dgm id="{029DAA34-0842-4A0F-A3E3-D1645A1EFB7C}"/>
                                            </p:graphicEl>
                                          </p:spTgt>
                                        </p:tgtEl>
                                      </p:cBhvr>
                                    </p:animEffect>
                                    <p:anim calcmode="lin" valueType="num">
                                      <p:cBhvr>
                                        <p:cTn id="33" dur="750" fill="hold"/>
                                        <p:tgtEl>
                                          <p:spTgt spid="24">
                                            <p:graphicEl>
                                              <a:dgm id="{029DAA34-0842-4A0F-A3E3-D1645A1EFB7C}"/>
                                            </p:graphicEl>
                                          </p:spTgt>
                                        </p:tgtEl>
                                        <p:attrNameLst>
                                          <p:attrName>ppt_x</p:attrName>
                                        </p:attrNameLst>
                                      </p:cBhvr>
                                      <p:tavLst>
                                        <p:tav tm="0">
                                          <p:val>
                                            <p:strVal val="#ppt_x"/>
                                          </p:val>
                                        </p:tav>
                                        <p:tav tm="100000">
                                          <p:val>
                                            <p:strVal val="#ppt_x"/>
                                          </p:val>
                                        </p:tav>
                                      </p:tavLst>
                                    </p:anim>
                                    <p:anim calcmode="lin" valueType="num">
                                      <p:cBhvr>
                                        <p:cTn id="34" dur="750" fill="hold"/>
                                        <p:tgtEl>
                                          <p:spTgt spid="24">
                                            <p:graphicEl>
                                              <a:dgm id="{029DAA34-0842-4A0F-A3E3-D1645A1EFB7C}"/>
                                            </p:graphic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24">
                                            <p:graphicEl>
                                              <a:dgm id="{9E6A665B-DA88-4B4E-8438-C8ED1B0F69FA}"/>
                                            </p:graphicEl>
                                          </p:spTgt>
                                        </p:tgtEl>
                                        <p:attrNameLst>
                                          <p:attrName>style.visibility</p:attrName>
                                        </p:attrNameLst>
                                      </p:cBhvr>
                                      <p:to>
                                        <p:strVal val="visible"/>
                                      </p:to>
                                    </p:set>
                                    <p:animEffect transition="in" filter="fade">
                                      <p:cBhvr>
                                        <p:cTn id="39" dur="750"/>
                                        <p:tgtEl>
                                          <p:spTgt spid="24">
                                            <p:graphicEl>
                                              <a:dgm id="{9E6A665B-DA88-4B4E-8438-C8ED1B0F69FA}"/>
                                            </p:graphicEl>
                                          </p:spTgt>
                                        </p:tgtEl>
                                      </p:cBhvr>
                                    </p:animEffect>
                                    <p:anim calcmode="lin" valueType="num">
                                      <p:cBhvr>
                                        <p:cTn id="40" dur="750" fill="hold"/>
                                        <p:tgtEl>
                                          <p:spTgt spid="24">
                                            <p:graphicEl>
                                              <a:dgm id="{9E6A665B-DA88-4B4E-8438-C8ED1B0F69FA}"/>
                                            </p:graphicEl>
                                          </p:spTgt>
                                        </p:tgtEl>
                                        <p:attrNameLst>
                                          <p:attrName>ppt_x</p:attrName>
                                        </p:attrNameLst>
                                      </p:cBhvr>
                                      <p:tavLst>
                                        <p:tav tm="0">
                                          <p:val>
                                            <p:strVal val="#ppt_x"/>
                                          </p:val>
                                        </p:tav>
                                        <p:tav tm="100000">
                                          <p:val>
                                            <p:strVal val="#ppt_x"/>
                                          </p:val>
                                        </p:tav>
                                      </p:tavLst>
                                    </p:anim>
                                    <p:anim calcmode="lin" valueType="num">
                                      <p:cBhvr>
                                        <p:cTn id="41" dur="750" fill="hold"/>
                                        <p:tgtEl>
                                          <p:spTgt spid="24">
                                            <p:graphicEl>
                                              <a:dgm id="{9E6A665B-DA88-4B4E-8438-C8ED1B0F69FA}"/>
                                            </p:graphicEl>
                                          </p:spTgt>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4">
                                            <p:graphicEl>
                                              <a:dgm id="{2AFF6C22-21E3-462C-8647-CFE8AC077036}"/>
                                            </p:graphicEl>
                                          </p:spTgt>
                                        </p:tgtEl>
                                        <p:attrNameLst>
                                          <p:attrName>style.visibility</p:attrName>
                                        </p:attrNameLst>
                                      </p:cBhvr>
                                      <p:to>
                                        <p:strVal val="visible"/>
                                      </p:to>
                                    </p:set>
                                    <p:animEffect transition="in" filter="fade">
                                      <p:cBhvr>
                                        <p:cTn id="44" dur="750"/>
                                        <p:tgtEl>
                                          <p:spTgt spid="24">
                                            <p:graphicEl>
                                              <a:dgm id="{2AFF6C22-21E3-462C-8647-CFE8AC077036}"/>
                                            </p:graphicEl>
                                          </p:spTgt>
                                        </p:tgtEl>
                                      </p:cBhvr>
                                    </p:animEffect>
                                    <p:anim calcmode="lin" valueType="num">
                                      <p:cBhvr>
                                        <p:cTn id="45" dur="750" fill="hold"/>
                                        <p:tgtEl>
                                          <p:spTgt spid="24">
                                            <p:graphicEl>
                                              <a:dgm id="{2AFF6C22-21E3-462C-8647-CFE8AC077036}"/>
                                            </p:graphicEl>
                                          </p:spTgt>
                                        </p:tgtEl>
                                        <p:attrNameLst>
                                          <p:attrName>ppt_x</p:attrName>
                                        </p:attrNameLst>
                                      </p:cBhvr>
                                      <p:tavLst>
                                        <p:tav tm="0">
                                          <p:val>
                                            <p:strVal val="#ppt_x"/>
                                          </p:val>
                                        </p:tav>
                                        <p:tav tm="100000">
                                          <p:val>
                                            <p:strVal val="#ppt_x"/>
                                          </p:val>
                                        </p:tav>
                                      </p:tavLst>
                                    </p:anim>
                                    <p:anim calcmode="lin" valueType="num">
                                      <p:cBhvr>
                                        <p:cTn id="46" dur="750" fill="hold"/>
                                        <p:tgtEl>
                                          <p:spTgt spid="24">
                                            <p:graphicEl>
                                              <a:dgm id="{2AFF6C22-21E3-462C-8647-CFE8AC07703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Graphic spid="23" grpId="0">
        <p:bldAsOne/>
      </p:bldGraphic>
      <p:bldGraphic spid="2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C323C656-F5C8-D266-1557-742B1A74CEFF}"/>
              </a:ext>
            </a:extLst>
          </p:cNvPr>
          <p:cNvSpPr/>
          <p:nvPr/>
        </p:nvSpPr>
        <p:spPr>
          <a:xfrm>
            <a:off x="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graphicFrame>
        <p:nvGraphicFramePr>
          <p:cNvPr id="16" name="Chart 15">
            <a:extLst>
              <a:ext uri="{FF2B5EF4-FFF2-40B4-BE49-F238E27FC236}">
                <a16:creationId xmlns:a16="http://schemas.microsoft.com/office/drawing/2014/main" id="{5F85813E-2796-C3E4-E6F0-887704D9BB46}"/>
              </a:ext>
            </a:extLst>
          </p:cNvPr>
          <p:cNvGraphicFramePr/>
          <p:nvPr>
            <p:extLst>
              <p:ext uri="{D42A27DB-BD31-4B8C-83A1-F6EECF244321}">
                <p14:modId xmlns:p14="http://schemas.microsoft.com/office/powerpoint/2010/main" val="590184957"/>
              </p:ext>
            </p:extLst>
          </p:nvPr>
        </p:nvGraphicFramePr>
        <p:xfrm>
          <a:off x="3382108" y="0"/>
          <a:ext cx="14935200" cy="1002029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6"/>
          <p:cNvSpPr txBox="1"/>
          <p:nvPr/>
        </p:nvSpPr>
        <p:spPr>
          <a:xfrm>
            <a:off x="2296447" y="836468"/>
            <a:ext cx="13695107" cy="830997"/>
          </a:xfrm>
          <a:prstGeom prst="rect">
            <a:avLst/>
          </a:prstGeom>
        </p:spPr>
        <p:txBody>
          <a:bodyPr lIns="0" tIns="0" rIns="0" bIns="0" rtlCol="0" anchor="t">
            <a:spAutoFit/>
          </a:bodyPr>
          <a:lstStyle/>
          <a:p>
            <a:pPr algn="ctr">
              <a:lnSpc>
                <a:spcPts val="7200"/>
              </a:lnSpc>
            </a:pPr>
            <a:r>
              <a:rPr lang="en-US" sz="5400" dirty="0">
                <a:solidFill>
                  <a:srgbClr val="FFFFFF"/>
                </a:solidFill>
                <a:latin typeface="HK Modular" panose="020B0604020202020204" charset="0"/>
                <a:ea typeface="HK Modular"/>
                <a:cs typeface="HK Modular"/>
                <a:sym typeface="HK Modular"/>
              </a:rPr>
              <a:t>RISE OF ORDERS</a:t>
            </a:r>
          </a:p>
        </p:txBody>
      </p:sp>
      <p:sp>
        <p:nvSpPr>
          <p:cNvPr id="22" name="Rectangle: Rounded Corners 21">
            <a:extLst>
              <a:ext uri="{FF2B5EF4-FFF2-40B4-BE49-F238E27FC236}">
                <a16:creationId xmlns:a16="http://schemas.microsoft.com/office/drawing/2014/main" id="{28EF581A-FD88-8EB5-5958-FD178522F896}"/>
              </a:ext>
            </a:extLst>
          </p:cNvPr>
          <p:cNvSpPr/>
          <p:nvPr/>
        </p:nvSpPr>
        <p:spPr>
          <a:xfrm>
            <a:off x="1343058" y="5488634"/>
            <a:ext cx="10583868" cy="1229241"/>
          </a:xfrm>
          <a:prstGeom prst="roundRect">
            <a:avLst/>
          </a:prstGeom>
          <a:gradFill>
            <a:gsLst>
              <a:gs pos="0">
                <a:srgbClr val="163669"/>
              </a:gs>
              <a:gs pos="50000">
                <a:srgbClr val="382662"/>
              </a:gs>
              <a:gs pos="100000">
                <a:srgbClr val="471E62"/>
              </a:gs>
            </a:gsLst>
            <a:lin ang="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CONCLUSION</a:t>
            </a:r>
            <a:endParaRPr lang="en-US" sz="2000" b="1" dirty="0">
              <a:solidFill>
                <a:schemeClr val="bg1"/>
              </a:solidFill>
              <a:latin typeface="Roboto" panose="02000000000000000000" pitchFamily="2" charset="0"/>
            </a:endParaRPr>
          </a:p>
          <a:p>
            <a:pPr algn="ctr"/>
            <a:r>
              <a:rPr lang="en-US" sz="2000" b="0" i="0" dirty="0">
                <a:solidFill>
                  <a:schemeClr val="bg1"/>
                </a:solidFill>
                <a:effectLst/>
                <a:latin typeface="Roboto" panose="02000000000000000000" pitchFamily="2" charset="0"/>
              </a:rPr>
              <a:t>This pattern indicates that customers become more active as the deadline nears, leading to a significant rise in orders during the final days.</a:t>
            </a:r>
            <a:endParaRPr lang="en-US" dirty="0">
              <a:solidFill>
                <a:schemeClr val="bg1"/>
              </a:solidFill>
            </a:endParaRPr>
          </a:p>
        </p:txBody>
      </p:sp>
      <p:grpSp>
        <p:nvGrpSpPr>
          <p:cNvPr id="2" name="Group 1">
            <a:extLst>
              <a:ext uri="{FF2B5EF4-FFF2-40B4-BE49-F238E27FC236}">
                <a16:creationId xmlns:a16="http://schemas.microsoft.com/office/drawing/2014/main" id="{78F0D52F-A137-066C-FF3D-B3D4924DE72F}"/>
              </a:ext>
            </a:extLst>
          </p:cNvPr>
          <p:cNvGrpSpPr/>
          <p:nvPr/>
        </p:nvGrpSpPr>
        <p:grpSpPr>
          <a:xfrm>
            <a:off x="1244831" y="2339886"/>
            <a:ext cx="10539450" cy="2528352"/>
            <a:chOff x="1244831" y="2339886"/>
            <a:chExt cx="10539450" cy="2528352"/>
          </a:xfrm>
        </p:grpSpPr>
        <p:sp>
          <p:nvSpPr>
            <p:cNvPr id="19" name="Rectangle: Rounded Corners 18">
              <a:extLst>
                <a:ext uri="{FF2B5EF4-FFF2-40B4-BE49-F238E27FC236}">
                  <a16:creationId xmlns:a16="http://schemas.microsoft.com/office/drawing/2014/main" id="{EF645C2D-BD8C-BEA9-698F-72E24FC29567}"/>
                </a:ext>
              </a:extLst>
            </p:cNvPr>
            <p:cNvSpPr/>
            <p:nvPr/>
          </p:nvSpPr>
          <p:spPr>
            <a:xfrm>
              <a:off x="1244831" y="2339886"/>
              <a:ext cx="3337989" cy="2458482"/>
            </a:xfrm>
            <a:prstGeom prst="roundRect">
              <a:avLst/>
            </a:prstGeom>
            <a:solidFill>
              <a:srgbClr val="173569"/>
            </a:solidFill>
            <a:ln>
              <a:solidFill>
                <a:schemeClr val="tx2">
                  <a:lumMod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SLOW START</a:t>
              </a:r>
            </a:p>
            <a:p>
              <a:pPr algn="ctr"/>
              <a:endParaRPr lang="en-US" sz="2400" b="1" i="0" dirty="0">
                <a:solidFill>
                  <a:schemeClr val="bg1"/>
                </a:solidFill>
                <a:effectLst/>
                <a:latin typeface="Roboto" panose="02000000000000000000" pitchFamily="2" charset="0"/>
              </a:endParaRPr>
            </a:p>
            <a:p>
              <a:pPr algn="ctr"/>
              <a:r>
                <a:rPr lang="en-US" sz="2000" b="0" i="0" dirty="0">
                  <a:solidFill>
                    <a:schemeClr val="bg1"/>
                  </a:solidFill>
                  <a:effectLst/>
                  <a:latin typeface="Roboto" panose="02000000000000000000" pitchFamily="2" charset="0"/>
                </a:rPr>
                <a:t>Only 7 orders on the first day</a:t>
              </a:r>
              <a:r>
                <a:rPr lang="en-US" b="0" i="0" dirty="0">
                  <a:solidFill>
                    <a:schemeClr val="bg1"/>
                  </a:solidFill>
                  <a:effectLst/>
                  <a:latin typeface="Roboto" panose="02000000000000000000" pitchFamily="2" charset="0"/>
                </a:rPr>
                <a:t>.</a:t>
              </a:r>
              <a:endParaRPr lang="en-US" dirty="0">
                <a:solidFill>
                  <a:schemeClr val="bg1"/>
                </a:solidFill>
              </a:endParaRPr>
            </a:p>
          </p:txBody>
        </p:sp>
        <p:sp>
          <p:nvSpPr>
            <p:cNvPr id="20" name="Rectangle: Rounded Corners 19">
              <a:extLst>
                <a:ext uri="{FF2B5EF4-FFF2-40B4-BE49-F238E27FC236}">
                  <a16:creationId xmlns:a16="http://schemas.microsoft.com/office/drawing/2014/main" id="{3449A1EB-D8F2-2BDD-5EDE-DAD30266EE32}"/>
                </a:ext>
              </a:extLst>
            </p:cNvPr>
            <p:cNvSpPr/>
            <p:nvPr/>
          </p:nvSpPr>
          <p:spPr>
            <a:xfrm>
              <a:off x="4832746" y="2400301"/>
              <a:ext cx="3337989" cy="2458482"/>
            </a:xfrm>
            <a:prstGeom prst="roundRect">
              <a:avLst/>
            </a:prstGeom>
            <a:solidFill>
              <a:srgbClr val="2A2A5E"/>
            </a:solidFill>
            <a:ln>
              <a:solidFill>
                <a:srgbClr val="002060"/>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STEADY RISE</a:t>
              </a:r>
            </a:p>
            <a:p>
              <a:pPr algn="ctr"/>
              <a:endParaRPr lang="en-US" sz="2400" dirty="0">
                <a:solidFill>
                  <a:schemeClr val="bg1"/>
                </a:solidFill>
                <a:latin typeface="Roboto" panose="02000000000000000000" pitchFamily="2" charset="0"/>
              </a:endParaRPr>
            </a:p>
            <a:p>
              <a:pPr algn="ctr"/>
              <a:r>
                <a:rPr lang="en-US" sz="2000" b="0" i="0" dirty="0">
                  <a:solidFill>
                    <a:schemeClr val="bg1"/>
                  </a:solidFill>
                  <a:effectLst/>
                  <a:latin typeface="Roboto" panose="02000000000000000000" pitchFamily="2" charset="0"/>
                </a:rPr>
                <a:t> Gradual increase in orders over the next few days.</a:t>
              </a:r>
              <a:endParaRPr lang="en-US" sz="2000" dirty="0">
                <a:solidFill>
                  <a:schemeClr val="bg1"/>
                </a:solidFill>
              </a:endParaRPr>
            </a:p>
          </p:txBody>
        </p:sp>
        <p:sp>
          <p:nvSpPr>
            <p:cNvPr id="21" name="Rectangle: Rounded Corners 20">
              <a:extLst>
                <a:ext uri="{FF2B5EF4-FFF2-40B4-BE49-F238E27FC236}">
                  <a16:creationId xmlns:a16="http://schemas.microsoft.com/office/drawing/2014/main" id="{C7923858-4C11-AF16-9F64-F44CBC47BD1C}"/>
                </a:ext>
              </a:extLst>
            </p:cNvPr>
            <p:cNvSpPr/>
            <p:nvPr/>
          </p:nvSpPr>
          <p:spPr>
            <a:xfrm>
              <a:off x="8446292" y="2409756"/>
              <a:ext cx="3337989" cy="2458482"/>
            </a:xfrm>
            <a:prstGeom prst="roundRect">
              <a:avLst/>
            </a:prstGeom>
            <a:solidFill>
              <a:srgbClr val="491E60"/>
            </a:solidFill>
            <a:ln>
              <a:solidFill>
                <a:srgbClr val="3A066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i="0" dirty="0">
                  <a:solidFill>
                    <a:schemeClr val="bg1"/>
                  </a:solidFill>
                  <a:effectLst/>
                  <a:latin typeface="Roboto" panose="02000000000000000000" pitchFamily="2" charset="0"/>
                </a:rPr>
                <a:t>400% INCREASE</a:t>
              </a:r>
            </a:p>
            <a:p>
              <a:pPr algn="ctr"/>
              <a:endParaRPr lang="en-US" sz="2400" b="1" dirty="0">
                <a:solidFill>
                  <a:schemeClr val="bg1"/>
                </a:solidFill>
                <a:latin typeface="Roboto" panose="02000000000000000000" pitchFamily="2" charset="0"/>
              </a:endParaRPr>
            </a:p>
            <a:p>
              <a:pPr algn="ctr"/>
              <a:r>
                <a:rPr lang="en-US" b="0" i="0" dirty="0">
                  <a:solidFill>
                    <a:schemeClr val="bg1"/>
                  </a:solidFill>
                  <a:effectLst/>
                  <a:latin typeface="Roboto" panose="02000000000000000000" pitchFamily="2" charset="0"/>
                </a:rPr>
                <a:t> </a:t>
              </a:r>
              <a:r>
                <a:rPr lang="en-US" sz="2000" b="0" i="0" dirty="0">
                  <a:solidFill>
                    <a:schemeClr val="bg1"/>
                  </a:solidFill>
                  <a:effectLst/>
                  <a:latin typeface="Roboto" panose="02000000000000000000" pitchFamily="2" charset="0"/>
                </a:rPr>
                <a:t>Orders spiked fourfold on the final day, reaching 257</a:t>
              </a:r>
              <a:r>
                <a:rPr lang="en-US" b="0" i="0" dirty="0">
                  <a:solidFill>
                    <a:schemeClr val="bg1"/>
                  </a:solidFill>
                  <a:effectLst/>
                  <a:latin typeface="Roboto" panose="02000000000000000000" pitchFamily="2" charset="0"/>
                </a:rPr>
                <a:t>.</a:t>
              </a:r>
              <a:endParaRPr lang="en-US" dirty="0">
                <a:solidFill>
                  <a:schemeClr val="bg1"/>
                </a:solidFill>
              </a:endParaRPr>
            </a:p>
          </p:txBody>
        </p:sp>
        <p:sp>
          <p:nvSpPr>
            <p:cNvPr id="25" name="Arrow: Right 24">
              <a:extLst>
                <a:ext uri="{FF2B5EF4-FFF2-40B4-BE49-F238E27FC236}">
                  <a16:creationId xmlns:a16="http://schemas.microsoft.com/office/drawing/2014/main" id="{AC8A5DB3-4119-11A2-CE49-9F021202BD93}"/>
                </a:ext>
              </a:extLst>
            </p:cNvPr>
            <p:cNvSpPr/>
            <p:nvPr/>
          </p:nvSpPr>
          <p:spPr>
            <a:xfrm>
              <a:off x="4465948" y="2674836"/>
              <a:ext cx="674980" cy="736173"/>
            </a:xfrm>
            <a:prstGeom prst="rightArrow">
              <a:avLst/>
            </a:prstGeom>
            <a:solidFill>
              <a:srgbClr val="CCC1DA"/>
            </a:solidFill>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kern="1200"/>
            </a:p>
          </p:txBody>
        </p:sp>
        <p:sp>
          <p:nvSpPr>
            <p:cNvPr id="26" name="Arrow: Right 25">
              <a:extLst>
                <a:ext uri="{FF2B5EF4-FFF2-40B4-BE49-F238E27FC236}">
                  <a16:creationId xmlns:a16="http://schemas.microsoft.com/office/drawing/2014/main" id="{C613FA22-AA05-0988-0E70-E9EDC7BF1B59}"/>
                </a:ext>
              </a:extLst>
            </p:cNvPr>
            <p:cNvSpPr/>
            <p:nvPr/>
          </p:nvSpPr>
          <p:spPr>
            <a:xfrm>
              <a:off x="8055297" y="2682456"/>
              <a:ext cx="674980" cy="736173"/>
            </a:xfrm>
            <a:prstGeom prst="rightArrow">
              <a:avLst/>
            </a:prstGeom>
            <a:solidFill>
              <a:srgbClr val="CCC1DA"/>
            </a:solidFill>
          </p:spPr>
          <p:style>
            <a:lnRef idx="2">
              <a:schemeClr val="accent1">
                <a:shade val="15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kern="1200"/>
            </a:p>
          </p:txBody>
        </p:sp>
      </p:grpSp>
      <p:pic>
        <p:nvPicPr>
          <p:cNvPr id="7" name="Picture 6">
            <a:extLst>
              <a:ext uri="{FF2B5EF4-FFF2-40B4-BE49-F238E27FC236}">
                <a16:creationId xmlns:a16="http://schemas.microsoft.com/office/drawing/2014/main" id="{17B10B21-B59A-4746-9FAD-06551324C3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
        <p:nvSpPr>
          <p:cNvPr id="3" name="Freeform 3">
            <a:extLst>
              <a:ext uri="{FF2B5EF4-FFF2-40B4-BE49-F238E27FC236}">
                <a16:creationId xmlns:a16="http://schemas.microsoft.com/office/drawing/2014/main" id="{2AB19156-A55C-E5EE-7A62-3E64218985CC}"/>
              </a:ext>
            </a:extLst>
          </p:cNvPr>
          <p:cNvSpPr/>
          <p:nvPr/>
        </p:nvSpPr>
        <p:spPr>
          <a:xfrm rot="3568461">
            <a:off x="19876432" y="4179721"/>
            <a:ext cx="2932716" cy="2936134"/>
          </a:xfrm>
          <a:custGeom>
            <a:avLst/>
            <a:gdLst/>
            <a:ahLst/>
            <a:cxnLst/>
            <a:rect l="l" t="t" r="r" b="b"/>
            <a:pathLst>
              <a:path w="8220020" h="8229600">
                <a:moveTo>
                  <a:pt x="0" y="0"/>
                </a:moveTo>
                <a:lnTo>
                  <a:pt x="8220020" y="0"/>
                </a:lnTo>
                <a:lnTo>
                  <a:pt x="8220020" y="8229600"/>
                </a:lnTo>
                <a:lnTo>
                  <a:pt x="0" y="8229600"/>
                </a:lnTo>
                <a:lnTo>
                  <a:pt x="0" y="0"/>
                </a:lnTo>
                <a:close/>
              </a:path>
            </a:pathLst>
          </a:custGeom>
          <a:blipFill>
            <a:blip r:embed="rId5"/>
            <a:stretch>
              <a:fillRect/>
            </a:stretch>
          </a:blipFill>
        </p:spPr>
      </p:sp>
      <p:sp>
        <p:nvSpPr>
          <p:cNvPr id="4" name="Freeform 3">
            <a:extLst>
              <a:ext uri="{FF2B5EF4-FFF2-40B4-BE49-F238E27FC236}">
                <a16:creationId xmlns:a16="http://schemas.microsoft.com/office/drawing/2014/main" id="{21BB104E-E366-A229-5F39-11E6E19ABC96}"/>
              </a:ext>
            </a:extLst>
          </p:cNvPr>
          <p:cNvSpPr/>
          <p:nvPr/>
        </p:nvSpPr>
        <p:spPr>
          <a:xfrm rot="557650">
            <a:off x="-3063960" y="-2350812"/>
            <a:ext cx="2745815" cy="2749015"/>
          </a:xfrm>
          <a:custGeom>
            <a:avLst/>
            <a:gdLst/>
            <a:ahLst/>
            <a:cxnLst/>
            <a:rect l="l" t="t" r="r" b="b"/>
            <a:pathLst>
              <a:path w="8220020" h="8229600">
                <a:moveTo>
                  <a:pt x="0" y="0"/>
                </a:moveTo>
                <a:lnTo>
                  <a:pt x="8220020" y="0"/>
                </a:lnTo>
                <a:lnTo>
                  <a:pt x="8220020" y="8229600"/>
                </a:lnTo>
                <a:lnTo>
                  <a:pt x="0" y="8229600"/>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ipe(down)">
                                      <p:cBhvr>
                                        <p:cTn id="11" dur="1250"/>
                                        <p:tgtEl>
                                          <p:spTgt spid="16">
                                            <p:graphicEl>
                                              <a:chart seriesIdx="-3" categoryIdx="-3" bldStep="gridLegend"/>
                                            </p:graphic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wipe(down)">
                                      <p:cBhvr>
                                        <p:cTn id="14" dur="1250"/>
                                        <p:tgtEl>
                                          <p:spTgt spid="16">
                                            <p:graphicEl>
                                              <a:chart seriesIdx="0" categoryIdx="-4" bldStep="series"/>
                                            </p:graphic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6">
                                            <p:graphicEl>
                                              <a:chart seriesIdx="1" categoryIdx="-4" bldStep="series"/>
                                            </p:graphicEl>
                                          </p:spTgt>
                                        </p:tgtEl>
                                        <p:attrNameLst>
                                          <p:attrName>style.visibility</p:attrName>
                                        </p:attrNameLst>
                                      </p:cBhvr>
                                      <p:to>
                                        <p:strVal val="visible"/>
                                      </p:to>
                                    </p:set>
                                    <p:animEffect transition="in" filter="wipe(down)">
                                      <p:cBhvr>
                                        <p:cTn id="17" dur="1250"/>
                                        <p:tgtEl>
                                          <p:spTgt spid="16">
                                            <p:graphicEl>
                                              <a:chart seriesIdx="1" categoryIdx="-4" bldStep="series"/>
                                            </p:graphicEl>
                                          </p:spTgt>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1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Chart bld="series"/>
        </p:bldSub>
      </p:bldGraphic>
      <p:bldP spid="6" grpId="0"/>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brightnessContrast bright="-41000"/>
                      </a14:imgEffect>
                    </a14:imgLayer>
                  </a14:imgProps>
                </a:ext>
              </a:extLst>
            </a:blip>
            <a:stretch>
              <a:fillRect/>
            </a:stretch>
          </a:blipFill>
        </p:spPr>
      </p:sp>
      <p:grpSp>
        <p:nvGrpSpPr>
          <p:cNvPr id="12" name="Group 11">
            <a:extLst>
              <a:ext uri="{FF2B5EF4-FFF2-40B4-BE49-F238E27FC236}">
                <a16:creationId xmlns:a16="http://schemas.microsoft.com/office/drawing/2014/main" id="{9B59AE79-15EA-1E79-58CF-C0A6F09DF289}"/>
              </a:ext>
            </a:extLst>
          </p:cNvPr>
          <p:cNvGrpSpPr/>
          <p:nvPr/>
        </p:nvGrpSpPr>
        <p:grpSpPr>
          <a:xfrm>
            <a:off x="3729073" y="1374237"/>
            <a:ext cx="11238042" cy="7415993"/>
            <a:chOff x="3729073" y="1374237"/>
            <a:chExt cx="11238042" cy="7415993"/>
          </a:xfrm>
        </p:grpSpPr>
        <p:grpSp>
          <p:nvGrpSpPr>
            <p:cNvPr id="8" name="Group 7">
              <a:extLst>
                <a:ext uri="{FF2B5EF4-FFF2-40B4-BE49-F238E27FC236}">
                  <a16:creationId xmlns:a16="http://schemas.microsoft.com/office/drawing/2014/main" id="{A4D859C6-6B6B-E5BF-12A1-915BC9214578}"/>
                </a:ext>
              </a:extLst>
            </p:cNvPr>
            <p:cNvGrpSpPr/>
            <p:nvPr/>
          </p:nvGrpSpPr>
          <p:grpSpPr>
            <a:xfrm>
              <a:off x="3729073" y="1374237"/>
              <a:ext cx="11238042" cy="7415993"/>
              <a:chOff x="3729073" y="1374237"/>
              <a:chExt cx="11238042" cy="7415993"/>
            </a:xfrm>
          </p:grpSpPr>
          <p:grpSp>
            <p:nvGrpSpPr>
              <p:cNvPr id="3" name="Group 3"/>
              <p:cNvGrpSpPr/>
              <p:nvPr/>
            </p:nvGrpSpPr>
            <p:grpSpPr>
              <a:xfrm>
                <a:off x="3729073" y="1374237"/>
                <a:ext cx="11238042" cy="7415993"/>
                <a:chOff x="0" y="0"/>
                <a:chExt cx="2959813" cy="1953183"/>
              </a:xfrm>
              <a:gradFill>
                <a:gsLst>
                  <a:gs pos="76000">
                    <a:srgbClr val="8387CD"/>
                  </a:gs>
                  <a:gs pos="100000">
                    <a:srgbClr val="455899"/>
                  </a:gs>
                  <a:gs pos="35000">
                    <a:srgbClr val="362667"/>
                  </a:gs>
                </a:gsLst>
                <a:lin ang="19200000" scaled="0"/>
              </a:gradFill>
            </p:grpSpPr>
            <p:sp>
              <p:nvSpPr>
                <p:cNvPr id="4" name="Freeform 4"/>
                <p:cNvSpPr/>
                <p:nvPr/>
              </p:nvSpPr>
              <p:spPr>
                <a:xfrm>
                  <a:off x="0" y="0"/>
                  <a:ext cx="2959814" cy="1953183"/>
                </a:xfrm>
                <a:custGeom>
                  <a:avLst/>
                  <a:gdLst/>
                  <a:ahLst/>
                  <a:cxnLst/>
                  <a:rect l="l" t="t" r="r" b="b"/>
                  <a:pathLst>
                    <a:path w="2959814" h="1953183">
                      <a:moveTo>
                        <a:pt x="35134" y="0"/>
                      </a:moveTo>
                      <a:lnTo>
                        <a:pt x="2924679" y="0"/>
                      </a:lnTo>
                      <a:cubicBezTo>
                        <a:pt x="2944083" y="0"/>
                        <a:pt x="2959814" y="15730"/>
                        <a:pt x="2959814" y="35134"/>
                      </a:cubicBezTo>
                      <a:lnTo>
                        <a:pt x="2959814" y="1918049"/>
                      </a:lnTo>
                      <a:cubicBezTo>
                        <a:pt x="2959814" y="1927368"/>
                        <a:pt x="2956112" y="1936304"/>
                        <a:pt x="2949523" y="1942893"/>
                      </a:cubicBezTo>
                      <a:cubicBezTo>
                        <a:pt x="2942934" y="1949482"/>
                        <a:pt x="2933998" y="1953183"/>
                        <a:pt x="2924679" y="1953183"/>
                      </a:cubicBezTo>
                      <a:lnTo>
                        <a:pt x="35134" y="1953183"/>
                      </a:lnTo>
                      <a:cubicBezTo>
                        <a:pt x="25816" y="1953183"/>
                        <a:pt x="16879" y="1949482"/>
                        <a:pt x="10291" y="1942893"/>
                      </a:cubicBezTo>
                      <a:cubicBezTo>
                        <a:pt x="3702" y="1936304"/>
                        <a:pt x="0" y="1927368"/>
                        <a:pt x="0" y="1918049"/>
                      </a:cubicBezTo>
                      <a:lnTo>
                        <a:pt x="0" y="35134"/>
                      </a:lnTo>
                      <a:cubicBezTo>
                        <a:pt x="0" y="25816"/>
                        <a:pt x="3702" y="16879"/>
                        <a:pt x="10291" y="10291"/>
                      </a:cubicBezTo>
                      <a:cubicBezTo>
                        <a:pt x="16879" y="3702"/>
                        <a:pt x="25816" y="0"/>
                        <a:pt x="35134" y="0"/>
                      </a:cubicBezTo>
                      <a:close/>
                    </a:path>
                  </a:pathLst>
                </a:custGeom>
                <a:grpFill/>
                <a:scene3d>
                  <a:camera prst="orthographicFront"/>
                  <a:lightRig rig="threePt" dir="t"/>
                </a:scene3d>
                <a:sp3d>
                  <a:bevelT w="374650" h="317500" prst="coolSlant"/>
                </a:sp3d>
              </p:spPr>
            </p:sp>
            <p:sp>
              <p:nvSpPr>
                <p:cNvPr id="5" name="TextBox 5"/>
                <p:cNvSpPr txBox="1"/>
                <p:nvPr/>
              </p:nvSpPr>
              <p:spPr>
                <a:xfrm>
                  <a:off x="0" y="-28575"/>
                  <a:ext cx="2959813" cy="1981758"/>
                </a:xfrm>
                <a:prstGeom prst="rect">
                  <a:avLst/>
                </a:prstGeom>
                <a:grpFill/>
                <a:scene3d>
                  <a:camera prst="orthographicFront"/>
                  <a:lightRig rig="threePt" dir="t"/>
                </a:scene3d>
                <a:sp3d>
                  <a:bevelT w="374650" h="317500" prst="coolSlant"/>
                </a:sp3d>
              </p:spPr>
              <p:txBody>
                <a:bodyPr lIns="50800" tIns="50800" rIns="50800" bIns="50800" rtlCol="0" anchor="ctr"/>
                <a:lstStyle/>
                <a:p>
                  <a:pPr algn="ctr">
                    <a:lnSpc>
                      <a:spcPts val="3249"/>
                    </a:lnSpc>
                  </a:pPr>
                  <a:endParaRPr/>
                </a:p>
              </p:txBody>
            </p:sp>
          </p:grpSp>
          <p:sp>
            <p:nvSpPr>
              <p:cNvPr id="6" name="Freeform 6"/>
              <p:cNvSpPr/>
              <p:nvPr/>
            </p:nvSpPr>
            <p:spPr>
              <a:xfrm>
                <a:off x="4104514" y="1564268"/>
                <a:ext cx="10487161" cy="7035932"/>
              </a:xfrm>
              <a:custGeom>
                <a:avLst/>
                <a:gdLst/>
                <a:ahLst/>
                <a:cxnLst/>
                <a:rect l="l" t="t" r="r" b="b"/>
                <a:pathLst>
                  <a:path w="10487161" h="7035932">
                    <a:moveTo>
                      <a:pt x="0" y="0"/>
                    </a:moveTo>
                    <a:lnTo>
                      <a:pt x="10487161" y="0"/>
                    </a:lnTo>
                    <a:lnTo>
                      <a:pt x="10487161" y="7035931"/>
                    </a:lnTo>
                    <a:lnTo>
                      <a:pt x="0" y="70359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5458314" y="4339687"/>
              <a:ext cx="7551743" cy="1143000"/>
            </a:xfrm>
            <a:prstGeom prst="rect">
              <a:avLst/>
            </a:prstGeom>
          </p:spPr>
          <p:txBody>
            <a:bodyPr lIns="0" tIns="0" rIns="0" bIns="0" rtlCol="0" anchor="t">
              <a:spAutoFit/>
            </a:bodyPr>
            <a:lstStyle/>
            <a:p>
              <a:pPr algn="ctr">
                <a:lnSpc>
                  <a:spcPts val="9000"/>
                </a:lnSpc>
              </a:pPr>
              <a:r>
                <a:rPr lang="en-US" sz="7500" dirty="0">
                  <a:solidFill>
                    <a:srgbClr val="FFFFFF"/>
                  </a:solidFill>
                  <a:latin typeface="HK Modular"/>
                  <a:ea typeface="HK Modular"/>
                  <a:cs typeface="HK Modular"/>
                  <a:sym typeface="HK Modular"/>
                </a:rPr>
                <a:t>Thank you!</a:t>
              </a:r>
            </a:p>
          </p:txBody>
        </p:sp>
      </p:grpSp>
      <p:sp>
        <p:nvSpPr>
          <p:cNvPr id="9" name="Freeform 3">
            <a:extLst>
              <a:ext uri="{FF2B5EF4-FFF2-40B4-BE49-F238E27FC236}">
                <a16:creationId xmlns:a16="http://schemas.microsoft.com/office/drawing/2014/main" id="{963AC6CA-AAE5-093B-4DD6-254BC9CA720B}"/>
              </a:ext>
            </a:extLst>
          </p:cNvPr>
          <p:cNvSpPr/>
          <p:nvPr/>
        </p:nvSpPr>
        <p:spPr>
          <a:xfrm rot="819137">
            <a:off x="13910587" y="4904115"/>
            <a:ext cx="5433938" cy="5440271"/>
          </a:xfrm>
          <a:custGeom>
            <a:avLst/>
            <a:gdLst/>
            <a:ahLst/>
            <a:cxnLst/>
            <a:rect l="l" t="t" r="r" b="b"/>
            <a:pathLst>
              <a:path w="8220020" h="8229600">
                <a:moveTo>
                  <a:pt x="0" y="0"/>
                </a:moveTo>
                <a:lnTo>
                  <a:pt x="8220020" y="0"/>
                </a:lnTo>
                <a:lnTo>
                  <a:pt x="8220020" y="8229600"/>
                </a:lnTo>
                <a:lnTo>
                  <a:pt x="0" y="8229600"/>
                </a:lnTo>
                <a:lnTo>
                  <a:pt x="0" y="0"/>
                </a:lnTo>
                <a:close/>
              </a:path>
            </a:pathLst>
          </a:custGeom>
          <a:blipFill>
            <a:blip r:embed="rId6"/>
            <a:stretch>
              <a:fillRect/>
            </a:stretch>
          </a:blipFill>
        </p:spPr>
      </p:sp>
      <p:sp>
        <p:nvSpPr>
          <p:cNvPr id="10" name="Freeform 3">
            <a:extLst>
              <a:ext uri="{FF2B5EF4-FFF2-40B4-BE49-F238E27FC236}">
                <a16:creationId xmlns:a16="http://schemas.microsoft.com/office/drawing/2014/main" id="{38BCEBC1-3680-4E1D-4EE0-C0600B1D7991}"/>
              </a:ext>
            </a:extLst>
          </p:cNvPr>
          <p:cNvSpPr/>
          <p:nvPr/>
        </p:nvSpPr>
        <p:spPr>
          <a:xfrm rot="17655816">
            <a:off x="-1133783" y="-2087265"/>
            <a:ext cx="5433938" cy="5440271"/>
          </a:xfrm>
          <a:custGeom>
            <a:avLst/>
            <a:gdLst/>
            <a:ahLst/>
            <a:cxnLst/>
            <a:rect l="l" t="t" r="r" b="b"/>
            <a:pathLst>
              <a:path w="8220020" h="8229600">
                <a:moveTo>
                  <a:pt x="0" y="0"/>
                </a:moveTo>
                <a:lnTo>
                  <a:pt x="8220020" y="0"/>
                </a:lnTo>
                <a:lnTo>
                  <a:pt x="8220020" y="8229600"/>
                </a:lnTo>
                <a:lnTo>
                  <a:pt x="0" y="8229600"/>
                </a:lnTo>
                <a:lnTo>
                  <a:pt x="0" y="0"/>
                </a:lnTo>
                <a:close/>
              </a:path>
            </a:pathLst>
          </a:custGeom>
          <a:blipFill>
            <a:blip r:embed="rId6"/>
            <a:stretch>
              <a:fillRect/>
            </a:stretch>
          </a:blipFill>
        </p:spPr>
      </p:sp>
      <p:pic>
        <p:nvPicPr>
          <p:cNvPr id="11" name="Picture 10">
            <a:extLst>
              <a:ext uri="{FF2B5EF4-FFF2-40B4-BE49-F238E27FC236}">
                <a16:creationId xmlns:a16="http://schemas.microsoft.com/office/drawing/2014/main" id="{A1FE5A70-43DB-02F3-C41D-139116412B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21947" y="198155"/>
            <a:ext cx="1490451" cy="869430"/>
          </a:xfrm>
          <a:prstGeom prst="rect">
            <a:avLst/>
          </a:prstGeom>
        </p:spPr>
      </p:pic>
      <p:pic>
        <p:nvPicPr>
          <p:cNvPr id="13" name="Picture 12">
            <a:extLst>
              <a:ext uri="{FF2B5EF4-FFF2-40B4-BE49-F238E27FC236}">
                <a16:creationId xmlns:a16="http://schemas.microsoft.com/office/drawing/2014/main" id="{F7D55273-720D-6E60-12FB-CBC655ECCC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7" y="8448156"/>
            <a:ext cx="1273537" cy="180143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045314"/>
            <a:ext cx="18288000" cy="538617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sp>
        <p:nvSpPr>
          <p:cNvPr id="15" name="TextBox 15"/>
          <p:cNvSpPr txBox="1"/>
          <p:nvPr/>
        </p:nvSpPr>
        <p:spPr>
          <a:xfrm>
            <a:off x="992579" y="5507429"/>
            <a:ext cx="16381021" cy="2224327"/>
          </a:xfrm>
          <a:prstGeom prst="rect">
            <a:avLst/>
          </a:prstGeom>
        </p:spPr>
        <p:txBody>
          <a:bodyPr wrap="square" lIns="0" tIns="0" rIns="0" bIns="0" rtlCol="0" anchor="t">
            <a:spAutoFit/>
          </a:bodyPr>
          <a:lstStyle/>
          <a:p>
            <a:pPr>
              <a:lnSpc>
                <a:spcPts val="3500"/>
              </a:lnSpc>
            </a:pPr>
            <a:r>
              <a:rPr lang="en-US" sz="2400" b="1" spc="-150" dirty="0">
                <a:solidFill>
                  <a:srgbClr val="FFFFFF"/>
                </a:solidFill>
                <a:latin typeface="Complex" panose="00000400000000000000" pitchFamily="2" charset="0"/>
                <a:ea typeface="Aileron"/>
                <a:cs typeface="Complex" panose="00000400000000000000" pitchFamily="2" charset="0"/>
                <a:sym typeface="Aileron"/>
              </a:rPr>
              <a:t>In the dynamic fashion industry, understanding consumer preferences is vital. This project analyzes T-shirt trend survey data—covering fabric, color, price sensitivity, and brand loyalty—using Power BI for visualization. The insights aim to help fashion brands align designs with customer expectations, refine marketing strategies, and enhance satisfaction to remain competitive.</a:t>
            </a:r>
          </a:p>
        </p:txBody>
      </p:sp>
      <p:sp>
        <p:nvSpPr>
          <p:cNvPr id="19" name="Freeform 19"/>
          <p:cNvSpPr/>
          <p:nvPr/>
        </p:nvSpPr>
        <p:spPr>
          <a:xfrm>
            <a:off x="13512952" y="9853812"/>
            <a:ext cx="5709883" cy="1204266"/>
          </a:xfrm>
          <a:custGeom>
            <a:avLst/>
            <a:gdLst/>
            <a:ahLst/>
            <a:cxnLst/>
            <a:rect l="l" t="t" r="r" b="b"/>
            <a:pathLst>
              <a:path w="5709883" h="1204266">
                <a:moveTo>
                  <a:pt x="0" y="0"/>
                </a:moveTo>
                <a:lnTo>
                  <a:pt x="5709883" y="0"/>
                </a:lnTo>
                <a:lnTo>
                  <a:pt x="5709883" y="1204267"/>
                </a:lnTo>
                <a:lnTo>
                  <a:pt x="0" y="12042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flipH="1">
            <a:off x="12454240" y="8294121"/>
            <a:ext cx="8942211" cy="1300685"/>
          </a:xfrm>
          <a:custGeom>
            <a:avLst/>
            <a:gdLst/>
            <a:ahLst/>
            <a:cxnLst/>
            <a:rect l="l" t="t" r="r" b="b"/>
            <a:pathLst>
              <a:path w="8942211" h="1300685">
                <a:moveTo>
                  <a:pt x="8942211" y="0"/>
                </a:moveTo>
                <a:lnTo>
                  <a:pt x="0" y="0"/>
                </a:lnTo>
                <a:lnTo>
                  <a:pt x="0" y="1300685"/>
                </a:lnTo>
                <a:lnTo>
                  <a:pt x="8942211" y="1300685"/>
                </a:lnTo>
                <a:lnTo>
                  <a:pt x="8942211"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6925346" y="10313765"/>
            <a:ext cx="8942211" cy="1300685"/>
          </a:xfrm>
          <a:custGeom>
            <a:avLst/>
            <a:gdLst/>
            <a:ahLst/>
            <a:cxnLst/>
            <a:rect l="l" t="t" r="r" b="b"/>
            <a:pathLst>
              <a:path w="8942211" h="1300685">
                <a:moveTo>
                  <a:pt x="0" y="0"/>
                </a:moveTo>
                <a:lnTo>
                  <a:pt x="8942211" y="0"/>
                </a:lnTo>
                <a:lnTo>
                  <a:pt x="8942211" y="1300685"/>
                </a:lnTo>
                <a:lnTo>
                  <a:pt x="0" y="13006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32" name="Picture 31">
            <a:extLst>
              <a:ext uri="{FF2B5EF4-FFF2-40B4-BE49-F238E27FC236}">
                <a16:creationId xmlns:a16="http://schemas.microsoft.com/office/drawing/2014/main" id="{87D26134-C5AF-13E0-6630-DBEC5E2E31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00339" y="0"/>
            <a:ext cx="1387661" cy="809469"/>
          </a:xfrm>
          <a:prstGeom prst="rect">
            <a:avLst/>
          </a:prstGeom>
        </p:spPr>
      </p:pic>
      <p:grpSp>
        <p:nvGrpSpPr>
          <p:cNvPr id="3" name="Group 2">
            <a:extLst>
              <a:ext uri="{FF2B5EF4-FFF2-40B4-BE49-F238E27FC236}">
                <a16:creationId xmlns:a16="http://schemas.microsoft.com/office/drawing/2014/main" id="{7C057CC3-CE9D-5F95-E1A1-5DC383F6B005}"/>
              </a:ext>
            </a:extLst>
          </p:cNvPr>
          <p:cNvGrpSpPr/>
          <p:nvPr/>
        </p:nvGrpSpPr>
        <p:grpSpPr>
          <a:xfrm>
            <a:off x="-7495" y="-1496801"/>
            <a:ext cx="18302989" cy="6542115"/>
            <a:chOff x="-1" y="-1574316"/>
            <a:chExt cx="18302989" cy="6542115"/>
          </a:xfrm>
        </p:grpSpPr>
        <p:pic>
          <p:nvPicPr>
            <p:cNvPr id="29" name="Picture 28">
              <a:extLst>
                <a:ext uri="{FF2B5EF4-FFF2-40B4-BE49-F238E27FC236}">
                  <a16:creationId xmlns:a16="http://schemas.microsoft.com/office/drawing/2014/main" id="{23B4BF94-CB9F-26CD-3D01-27F70515E45C}"/>
                </a:ext>
              </a:extLst>
            </p:cNvPr>
            <p:cNvPicPr>
              <a:picLocks noChangeAspect="1"/>
            </p:cNvPicPr>
            <p:nvPr/>
          </p:nvPicPr>
          <p:blipFill>
            <a:blip r:embed="rId8">
              <a:alphaModFix/>
            </a:blip>
            <a:srcRect t="5699" b="40642"/>
            <a:stretch/>
          </p:blipFill>
          <p:spPr>
            <a:xfrm>
              <a:off x="-1" y="-1574316"/>
              <a:ext cx="18288001" cy="6542115"/>
            </a:xfrm>
            <a:prstGeom prst="rect">
              <a:avLst/>
            </a:prstGeom>
            <a:effectLst>
              <a:softEdge rad="0"/>
            </a:effectLst>
          </p:spPr>
        </p:pic>
        <p:sp>
          <p:nvSpPr>
            <p:cNvPr id="30" name="Rectangle 29">
              <a:extLst>
                <a:ext uri="{FF2B5EF4-FFF2-40B4-BE49-F238E27FC236}">
                  <a16:creationId xmlns:a16="http://schemas.microsoft.com/office/drawing/2014/main" id="{FA1446FD-6497-3A94-EA42-676C495F6157}"/>
                </a:ext>
              </a:extLst>
            </p:cNvPr>
            <p:cNvSpPr/>
            <p:nvPr/>
          </p:nvSpPr>
          <p:spPr>
            <a:xfrm>
              <a:off x="14988" y="2063597"/>
              <a:ext cx="18288000" cy="2904201"/>
            </a:xfrm>
            <a:prstGeom prst="rect">
              <a:avLst/>
            </a:prstGeom>
            <a:gradFill>
              <a:gsLst>
                <a:gs pos="0">
                  <a:srgbClr val="000000">
                    <a:alpha val="0"/>
                  </a:srgbClr>
                </a:gs>
                <a:gs pos="74000">
                  <a:schemeClr val="tx1">
                    <a:lumMod val="95000"/>
                    <a:lumOff val="5000"/>
                    <a:alpha val="92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TextBox 9"/>
          <p:cNvSpPr txBox="1"/>
          <p:nvPr/>
        </p:nvSpPr>
        <p:spPr>
          <a:xfrm>
            <a:off x="569211" y="3727646"/>
            <a:ext cx="12382500" cy="1317668"/>
          </a:xfrm>
          <a:prstGeom prst="rect">
            <a:avLst/>
          </a:prstGeom>
        </p:spPr>
        <p:txBody>
          <a:bodyPr wrap="square" lIns="0" tIns="0" rIns="0" bIns="0" rtlCol="0" anchor="t">
            <a:spAutoFit/>
          </a:bodyPr>
          <a:lstStyle/>
          <a:p>
            <a:pPr algn="l">
              <a:lnSpc>
                <a:spcPts val="11340"/>
              </a:lnSpc>
            </a:pPr>
            <a:r>
              <a:rPr lang="en-US" sz="8000" dirty="0">
                <a:solidFill>
                  <a:srgbClr val="FFFFFF"/>
                </a:solidFill>
                <a:latin typeface="HK Modular"/>
                <a:ea typeface="HK Modular"/>
                <a:cs typeface="HK Modular"/>
                <a:sym typeface="HK Modular"/>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anim calcmode="lin" valueType="num">
                                      <p:cBhvr>
                                        <p:cTn id="11" dur="500" fill="hold"/>
                                        <p:tgtEl>
                                          <p:spTgt spid="15"/>
                                        </p:tgtEl>
                                        <p:attrNameLst>
                                          <p:attrName>ppt_x</p:attrName>
                                        </p:attrNameLst>
                                      </p:cBhvr>
                                      <p:tavLst>
                                        <p:tav tm="0">
                                          <p:val>
                                            <p:strVal val="#ppt_x"/>
                                          </p:val>
                                        </p:tav>
                                        <p:tav tm="100000">
                                          <p:val>
                                            <p:strVal val="#ppt_x"/>
                                          </p:val>
                                        </p:tav>
                                      </p:tavLst>
                                    </p:anim>
                                    <p:anim calcmode="lin" valueType="num">
                                      <p:cBhvr>
                                        <p:cTn id="1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309B"/>
        </a:solidFill>
        <a:effectLst/>
      </p:bgPr>
    </p:bg>
    <p:spTree>
      <p:nvGrpSpPr>
        <p:cNvPr id="1" name=""/>
        <p:cNvGrpSpPr/>
        <p:nvPr/>
      </p:nvGrpSpPr>
      <p:grpSpPr>
        <a:xfrm>
          <a:off x="0" y="0"/>
          <a:ext cx="0" cy="0"/>
          <a:chOff x="0" y="0"/>
          <a:chExt cx="0" cy="0"/>
        </a:xfrm>
      </p:grpSpPr>
      <p:sp>
        <p:nvSpPr>
          <p:cNvPr id="31" name="Freeform 2">
            <a:extLst>
              <a:ext uri="{FF2B5EF4-FFF2-40B4-BE49-F238E27FC236}">
                <a16:creationId xmlns:a16="http://schemas.microsoft.com/office/drawing/2014/main" id="{D16F9DDC-2BC9-0C56-A613-B4D1FC78A8F6}"/>
              </a:ext>
            </a:extLst>
          </p:cNvPr>
          <p:cNvSpPr/>
          <p:nvPr/>
        </p:nvSpPr>
        <p:spPr>
          <a:xfrm>
            <a:off x="1499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sp>
        <p:nvSpPr>
          <p:cNvPr id="7" name="TextBox 7"/>
          <p:cNvSpPr txBox="1"/>
          <p:nvPr/>
        </p:nvSpPr>
        <p:spPr>
          <a:xfrm>
            <a:off x="3825524" y="7788358"/>
            <a:ext cx="10176223" cy="2090711"/>
          </a:xfrm>
          <a:prstGeom prst="rect">
            <a:avLst/>
          </a:prstGeom>
        </p:spPr>
        <p:txBody>
          <a:bodyPr lIns="254000" tIns="254000" rIns="254000" bIns="254000" rtlCol="0" anchor="ctr"/>
          <a:lstStyle/>
          <a:p>
            <a:pPr algn="ctr"/>
            <a:r>
              <a:rPr lang="en-US" sz="2800" dirty="0">
                <a:solidFill>
                  <a:srgbClr val="6AD3F3"/>
                </a:solidFill>
                <a:latin typeface="HK Modular"/>
                <a:ea typeface="HK Modular"/>
                <a:cs typeface="HK Modular"/>
                <a:sym typeface="HK Modular"/>
              </a:rPr>
              <a:t>Insights &amp; report generation </a:t>
            </a:r>
          </a:p>
        </p:txBody>
      </p:sp>
      <p:sp>
        <p:nvSpPr>
          <p:cNvPr id="8" name="Freeform 8"/>
          <p:cNvSpPr/>
          <p:nvPr/>
        </p:nvSpPr>
        <p:spPr>
          <a:xfrm rot="8326508">
            <a:off x="7015521" y="6042291"/>
            <a:ext cx="16379230" cy="5891771"/>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285879" y="1662729"/>
            <a:ext cx="3888257" cy="3909582"/>
          </a:xfrm>
          <a:custGeom>
            <a:avLst/>
            <a:gdLst/>
            <a:ahLst/>
            <a:cxnLst/>
            <a:rect l="l" t="t" r="r" b="b"/>
            <a:pathLst>
              <a:path w="3888257" h="3909582">
                <a:moveTo>
                  <a:pt x="0" y="0"/>
                </a:moveTo>
                <a:lnTo>
                  <a:pt x="3888258" y="0"/>
                </a:lnTo>
                <a:lnTo>
                  <a:pt x="3888258" y="3909583"/>
                </a:lnTo>
                <a:lnTo>
                  <a:pt x="0" y="3909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678848">
            <a:off x="1688846" y="-788624"/>
            <a:ext cx="2373774" cy="2386793"/>
          </a:xfrm>
          <a:custGeom>
            <a:avLst/>
            <a:gdLst/>
            <a:ahLst/>
            <a:cxnLst/>
            <a:rect l="l" t="t" r="r" b="b"/>
            <a:pathLst>
              <a:path w="2373774" h="2386793">
                <a:moveTo>
                  <a:pt x="0" y="0"/>
                </a:moveTo>
                <a:lnTo>
                  <a:pt x="2373775" y="0"/>
                </a:lnTo>
                <a:lnTo>
                  <a:pt x="2373775" y="2386793"/>
                </a:lnTo>
                <a:lnTo>
                  <a:pt x="0" y="2386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7">
            <a:extLst>
              <a:ext uri="{FF2B5EF4-FFF2-40B4-BE49-F238E27FC236}">
                <a16:creationId xmlns:a16="http://schemas.microsoft.com/office/drawing/2014/main" id="{CFD4C154-8789-1C0E-26D9-6774D74E896A}"/>
              </a:ext>
            </a:extLst>
          </p:cNvPr>
          <p:cNvSpPr txBox="1"/>
          <p:nvPr/>
        </p:nvSpPr>
        <p:spPr>
          <a:xfrm>
            <a:off x="4133797" y="1298822"/>
            <a:ext cx="10176223" cy="2090711"/>
          </a:xfrm>
          <a:prstGeom prst="rect">
            <a:avLst/>
          </a:prstGeom>
        </p:spPr>
        <p:txBody>
          <a:bodyPr lIns="254000" tIns="254000" rIns="254000" bIns="254000" rtlCol="0" anchor="ctr"/>
          <a:lstStyle/>
          <a:p>
            <a:pPr algn="ctr">
              <a:lnSpc>
                <a:spcPts val="11250"/>
              </a:lnSpc>
            </a:pPr>
            <a:r>
              <a:rPr lang="en-US" sz="2800" dirty="0">
                <a:solidFill>
                  <a:srgbClr val="6AD3F3"/>
                </a:solidFill>
                <a:latin typeface="HK Modular"/>
                <a:ea typeface="HK Modular"/>
                <a:cs typeface="HK Modular"/>
                <a:sym typeface="HK Modular"/>
              </a:rPr>
              <a:t>Data collection</a:t>
            </a:r>
          </a:p>
        </p:txBody>
      </p:sp>
      <p:sp>
        <p:nvSpPr>
          <p:cNvPr id="25" name="TextBox 7">
            <a:extLst>
              <a:ext uri="{FF2B5EF4-FFF2-40B4-BE49-F238E27FC236}">
                <a16:creationId xmlns:a16="http://schemas.microsoft.com/office/drawing/2014/main" id="{AC0A65B2-669C-6128-1C77-78012C5CD123}"/>
              </a:ext>
            </a:extLst>
          </p:cNvPr>
          <p:cNvSpPr txBox="1"/>
          <p:nvPr/>
        </p:nvSpPr>
        <p:spPr>
          <a:xfrm>
            <a:off x="4133796" y="3732877"/>
            <a:ext cx="10176223" cy="2090711"/>
          </a:xfrm>
          <a:prstGeom prst="rect">
            <a:avLst/>
          </a:prstGeom>
        </p:spPr>
        <p:txBody>
          <a:bodyPr lIns="254000" tIns="254000" rIns="254000" bIns="254000" rtlCol="0" anchor="ctr"/>
          <a:lstStyle/>
          <a:p>
            <a:pPr algn="ctr"/>
            <a:r>
              <a:rPr lang="en-US" sz="2800" dirty="0">
                <a:solidFill>
                  <a:srgbClr val="6AD3F3"/>
                </a:solidFill>
                <a:latin typeface="HK Modular"/>
                <a:ea typeface="HK Modular"/>
                <a:cs typeface="HK Modular"/>
                <a:sym typeface="HK Modular"/>
              </a:rPr>
              <a:t>Data cleaning &amp; preparation</a:t>
            </a:r>
          </a:p>
        </p:txBody>
      </p:sp>
      <p:sp>
        <p:nvSpPr>
          <p:cNvPr id="26" name="TextBox 7">
            <a:extLst>
              <a:ext uri="{FF2B5EF4-FFF2-40B4-BE49-F238E27FC236}">
                <a16:creationId xmlns:a16="http://schemas.microsoft.com/office/drawing/2014/main" id="{2FF72A2F-5AE3-1C2F-D497-E3E0FAB18EA1}"/>
              </a:ext>
            </a:extLst>
          </p:cNvPr>
          <p:cNvSpPr txBox="1"/>
          <p:nvPr/>
        </p:nvSpPr>
        <p:spPr>
          <a:xfrm>
            <a:off x="4133796" y="5788289"/>
            <a:ext cx="10022088" cy="2090711"/>
          </a:xfrm>
          <a:prstGeom prst="rect">
            <a:avLst/>
          </a:prstGeom>
        </p:spPr>
        <p:txBody>
          <a:bodyPr lIns="254000" tIns="254000" rIns="254000" bIns="254000" rtlCol="0" anchor="ctr"/>
          <a:lstStyle/>
          <a:p>
            <a:pPr algn="ctr"/>
            <a:r>
              <a:rPr lang="en-US" sz="2800" dirty="0">
                <a:solidFill>
                  <a:srgbClr val="6AD3F3"/>
                </a:solidFill>
                <a:latin typeface="HK Modular"/>
                <a:ea typeface="HK Modular"/>
                <a:cs typeface="HK Modular"/>
                <a:sym typeface="HK Modular"/>
              </a:rPr>
              <a:t>Data visualization &amp; analysis </a:t>
            </a:r>
          </a:p>
        </p:txBody>
      </p:sp>
      <p:sp>
        <p:nvSpPr>
          <p:cNvPr id="30" name="Freeform 14">
            <a:extLst>
              <a:ext uri="{FF2B5EF4-FFF2-40B4-BE49-F238E27FC236}">
                <a16:creationId xmlns:a16="http://schemas.microsoft.com/office/drawing/2014/main" id="{8408C551-E97C-7EDE-6C70-B27B99F92020}"/>
              </a:ext>
            </a:extLst>
          </p:cNvPr>
          <p:cNvSpPr/>
          <p:nvPr/>
        </p:nvSpPr>
        <p:spPr>
          <a:xfrm rot="5400000">
            <a:off x="8226827" y="7679962"/>
            <a:ext cx="1086847" cy="602334"/>
          </a:xfrm>
          <a:custGeom>
            <a:avLst/>
            <a:gdLst/>
            <a:ahLst/>
            <a:cxnLst/>
            <a:rect l="l" t="t" r="r" b="b"/>
            <a:pathLst>
              <a:path w="1889708" h="891901">
                <a:moveTo>
                  <a:pt x="0" y="0"/>
                </a:moveTo>
                <a:lnTo>
                  <a:pt x="1889708" y="0"/>
                </a:lnTo>
                <a:lnTo>
                  <a:pt x="1889708" y="891902"/>
                </a:lnTo>
                <a:lnTo>
                  <a:pt x="0" y="891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14">
            <a:extLst>
              <a:ext uri="{FF2B5EF4-FFF2-40B4-BE49-F238E27FC236}">
                <a16:creationId xmlns:a16="http://schemas.microsoft.com/office/drawing/2014/main" id="{D3B2000E-A5CA-2888-48F5-949CDF29CCC3}"/>
              </a:ext>
            </a:extLst>
          </p:cNvPr>
          <p:cNvSpPr/>
          <p:nvPr/>
        </p:nvSpPr>
        <p:spPr>
          <a:xfrm rot="5400000">
            <a:off x="8331974" y="3581471"/>
            <a:ext cx="1086847" cy="602334"/>
          </a:xfrm>
          <a:custGeom>
            <a:avLst/>
            <a:gdLst/>
            <a:ahLst/>
            <a:cxnLst/>
            <a:rect l="l" t="t" r="r" b="b"/>
            <a:pathLst>
              <a:path w="1889708" h="891901">
                <a:moveTo>
                  <a:pt x="0" y="0"/>
                </a:moveTo>
                <a:lnTo>
                  <a:pt x="1889708" y="0"/>
                </a:lnTo>
                <a:lnTo>
                  <a:pt x="1889708" y="891902"/>
                </a:lnTo>
                <a:lnTo>
                  <a:pt x="0" y="891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14">
            <a:extLst>
              <a:ext uri="{FF2B5EF4-FFF2-40B4-BE49-F238E27FC236}">
                <a16:creationId xmlns:a16="http://schemas.microsoft.com/office/drawing/2014/main" id="{ECEAC7BB-773C-3315-EA6D-D7C4C3D0A68C}"/>
              </a:ext>
            </a:extLst>
          </p:cNvPr>
          <p:cNvSpPr/>
          <p:nvPr/>
        </p:nvSpPr>
        <p:spPr>
          <a:xfrm rot="5400000">
            <a:off x="8331973" y="5522421"/>
            <a:ext cx="1086847" cy="602334"/>
          </a:xfrm>
          <a:custGeom>
            <a:avLst/>
            <a:gdLst/>
            <a:ahLst/>
            <a:cxnLst/>
            <a:rect l="l" t="t" r="r" b="b"/>
            <a:pathLst>
              <a:path w="1889708" h="891901">
                <a:moveTo>
                  <a:pt x="0" y="0"/>
                </a:moveTo>
                <a:lnTo>
                  <a:pt x="1889708" y="0"/>
                </a:lnTo>
                <a:lnTo>
                  <a:pt x="1889708" y="891902"/>
                </a:lnTo>
                <a:lnTo>
                  <a:pt x="0" y="8919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TextBox 11">
            <a:extLst>
              <a:ext uri="{FF2B5EF4-FFF2-40B4-BE49-F238E27FC236}">
                <a16:creationId xmlns:a16="http://schemas.microsoft.com/office/drawing/2014/main" id="{93776CB4-48F5-D403-60DF-EC6C2DDBC30F}"/>
              </a:ext>
            </a:extLst>
          </p:cNvPr>
          <p:cNvSpPr txBox="1"/>
          <p:nvPr/>
        </p:nvSpPr>
        <p:spPr>
          <a:xfrm>
            <a:off x="3733336" y="567148"/>
            <a:ext cx="11339024" cy="1243930"/>
          </a:xfrm>
          <a:prstGeom prst="rect">
            <a:avLst/>
          </a:prstGeom>
        </p:spPr>
        <p:txBody>
          <a:bodyPr wrap="square" lIns="0" tIns="0" rIns="0" bIns="0" rtlCol="0" anchor="t">
            <a:spAutoFit/>
          </a:bodyPr>
          <a:lstStyle/>
          <a:p>
            <a:pPr marL="0" lvl="0" indent="0" algn="ctr">
              <a:lnSpc>
                <a:spcPts val="10800"/>
              </a:lnSpc>
              <a:spcBef>
                <a:spcPct val="0"/>
              </a:spcBef>
            </a:pPr>
            <a:r>
              <a:rPr lang="en-US" sz="8000" dirty="0">
                <a:solidFill>
                  <a:srgbClr val="FFFFFF"/>
                </a:solidFill>
                <a:latin typeface="HK Modular"/>
                <a:ea typeface="HK Modular"/>
                <a:cs typeface="HK Modular"/>
                <a:sym typeface="HK Modular"/>
              </a:rPr>
              <a:t>methodology</a:t>
            </a:r>
          </a:p>
        </p:txBody>
      </p:sp>
      <p:sp>
        <p:nvSpPr>
          <p:cNvPr id="36" name="Freeform 7">
            <a:extLst>
              <a:ext uri="{FF2B5EF4-FFF2-40B4-BE49-F238E27FC236}">
                <a16:creationId xmlns:a16="http://schemas.microsoft.com/office/drawing/2014/main" id="{F654B157-203A-1DD4-FC22-5C14700CFB47}"/>
              </a:ext>
            </a:extLst>
          </p:cNvPr>
          <p:cNvSpPr/>
          <p:nvPr/>
        </p:nvSpPr>
        <p:spPr>
          <a:xfrm rot="-5400000">
            <a:off x="18579778" y="5129926"/>
            <a:ext cx="218393" cy="245540"/>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9">
              <a:alphaModFix amt="50000"/>
            </a:blip>
            <a:stretch>
              <a:fillRect l="-12707" r="-20038"/>
            </a:stretch>
          </a:blipFill>
        </p:spPr>
      </p:sp>
      <p:pic>
        <p:nvPicPr>
          <p:cNvPr id="38" name="Picture 37">
            <a:extLst>
              <a:ext uri="{FF2B5EF4-FFF2-40B4-BE49-F238E27FC236}">
                <a16:creationId xmlns:a16="http://schemas.microsoft.com/office/drawing/2014/main" id="{C2DA0C45-518A-7632-34EE-6D721DA05C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810219" y="55454"/>
            <a:ext cx="1464752" cy="8544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2500"/>
                            </p:stCondLst>
                            <p:childTnLst>
                              <p:par>
                                <p:cTn id="21" presetID="22" presetClass="entr" presetSubtype="1"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up)">
                                      <p:cBhvr>
                                        <p:cTn id="23" dur="500"/>
                                        <p:tgtEl>
                                          <p:spTgt spid="33"/>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5" grpId="0"/>
      <p:bldP spid="26"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F309B"/>
        </a:solidFill>
        <a:effectLst/>
      </p:bgPr>
    </p:bg>
    <p:spTree>
      <p:nvGrpSpPr>
        <p:cNvPr id="1" name="">
          <a:extLst>
            <a:ext uri="{FF2B5EF4-FFF2-40B4-BE49-F238E27FC236}">
              <a16:creationId xmlns:a16="http://schemas.microsoft.com/office/drawing/2014/main" id="{B250617C-D5C8-A5DF-2629-A90E4F821F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6B6D9B-B172-47D9-44D2-20EC3A1157F8}"/>
              </a:ext>
            </a:extLst>
          </p:cNvPr>
          <p:cNvSpPr/>
          <p:nvPr/>
        </p:nvSpPr>
        <p:spPr>
          <a:xfrm>
            <a:off x="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sp>
        <p:nvSpPr>
          <p:cNvPr id="8" name="Freeform 8">
            <a:extLst>
              <a:ext uri="{FF2B5EF4-FFF2-40B4-BE49-F238E27FC236}">
                <a16:creationId xmlns:a16="http://schemas.microsoft.com/office/drawing/2014/main" id="{23D0AA36-E4A4-32A7-AE2A-11142B85DBD8}"/>
              </a:ext>
            </a:extLst>
          </p:cNvPr>
          <p:cNvSpPr/>
          <p:nvPr/>
        </p:nvSpPr>
        <p:spPr>
          <a:xfrm rot="8326508">
            <a:off x="8417601" y="6796252"/>
            <a:ext cx="16379230" cy="5891771"/>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7" name="Freeform 17">
            <a:extLst>
              <a:ext uri="{FF2B5EF4-FFF2-40B4-BE49-F238E27FC236}">
                <a16:creationId xmlns:a16="http://schemas.microsoft.com/office/drawing/2014/main" id="{46CEBFB3-3EEF-6F9E-63F8-82F189C7CC44}"/>
              </a:ext>
            </a:extLst>
          </p:cNvPr>
          <p:cNvSpPr/>
          <p:nvPr/>
        </p:nvSpPr>
        <p:spPr>
          <a:xfrm>
            <a:off x="-1802323" y="7243568"/>
            <a:ext cx="3888257" cy="3909582"/>
          </a:xfrm>
          <a:custGeom>
            <a:avLst/>
            <a:gdLst/>
            <a:ahLst/>
            <a:cxnLst/>
            <a:rect l="l" t="t" r="r" b="b"/>
            <a:pathLst>
              <a:path w="3888257" h="3909582">
                <a:moveTo>
                  <a:pt x="0" y="0"/>
                </a:moveTo>
                <a:lnTo>
                  <a:pt x="3888258" y="0"/>
                </a:lnTo>
                <a:lnTo>
                  <a:pt x="3888258" y="3909583"/>
                </a:lnTo>
                <a:lnTo>
                  <a:pt x="0" y="3909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a:extLst>
              <a:ext uri="{FF2B5EF4-FFF2-40B4-BE49-F238E27FC236}">
                <a16:creationId xmlns:a16="http://schemas.microsoft.com/office/drawing/2014/main" id="{BA69378E-FBE9-B019-119D-2A1794153DFA}"/>
              </a:ext>
            </a:extLst>
          </p:cNvPr>
          <p:cNvSpPr/>
          <p:nvPr/>
        </p:nvSpPr>
        <p:spPr>
          <a:xfrm rot="678848">
            <a:off x="1688846" y="-788624"/>
            <a:ext cx="2373774" cy="2386793"/>
          </a:xfrm>
          <a:custGeom>
            <a:avLst/>
            <a:gdLst/>
            <a:ahLst/>
            <a:cxnLst/>
            <a:rect l="l" t="t" r="r" b="b"/>
            <a:pathLst>
              <a:path w="2373774" h="2386793">
                <a:moveTo>
                  <a:pt x="0" y="0"/>
                </a:moveTo>
                <a:lnTo>
                  <a:pt x="2373775" y="0"/>
                </a:lnTo>
                <a:lnTo>
                  <a:pt x="2373775" y="2386793"/>
                </a:lnTo>
                <a:lnTo>
                  <a:pt x="0" y="2386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11">
            <a:extLst>
              <a:ext uri="{FF2B5EF4-FFF2-40B4-BE49-F238E27FC236}">
                <a16:creationId xmlns:a16="http://schemas.microsoft.com/office/drawing/2014/main" id="{F95A0F6C-144B-3910-760A-C1492CA2CD64}"/>
              </a:ext>
            </a:extLst>
          </p:cNvPr>
          <p:cNvSpPr txBox="1"/>
          <p:nvPr/>
        </p:nvSpPr>
        <p:spPr>
          <a:xfrm>
            <a:off x="3866112" y="0"/>
            <a:ext cx="11339024" cy="1131079"/>
          </a:xfrm>
          <a:prstGeom prst="rect">
            <a:avLst/>
          </a:prstGeom>
        </p:spPr>
        <p:txBody>
          <a:bodyPr wrap="square" lIns="0" tIns="0" rIns="0" bIns="0" rtlCol="0" anchor="t">
            <a:spAutoFit/>
          </a:bodyPr>
          <a:lstStyle/>
          <a:p>
            <a:pPr marL="0" lvl="0" indent="0" algn="ctr">
              <a:lnSpc>
                <a:spcPts val="10800"/>
              </a:lnSpc>
              <a:spcBef>
                <a:spcPct val="0"/>
              </a:spcBef>
            </a:pPr>
            <a:r>
              <a:rPr lang="en-US" sz="3600" dirty="0">
                <a:solidFill>
                  <a:srgbClr val="FFFFFF"/>
                </a:solidFill>
                <a:latin typeface="HK Modular"/>
                <a:ea typeface="HK Modular"/>
                <a:cs typeface="HK Modular"/>
                <a:sym typeface="HK Modular"/>
              </a:rPr>
              <a:t>deciding factor for purchase</a:t>
            </a:r>
          </a:p>
        </p:txBody>
      </p:sp>
      <p:graphicFrame>
        <p:nvGraphicFramePr>
          <p:cNvPr id="4" name="Chart 3">
            <a:extLst>
              <a:ext uri="{FF2B5EF4-FFF2-40B4-BE49-F238E27FC236}">
                <a16:creationId xmlns:a16="http://schemas.microsoft.com/office/drawing/2014/main" id="{4AF0C668-4D05-0F4B-E3B9-5A93760A7551}"/>
              </a:ext>
            </a:extLst>
          </p:cNvPr>
          <p:cNvGraphicFramePr>
            <a:graphicFrameLocks/>
          </p:cNvGraphicFramePr>
          <p:nvPr>
            <p:extLst>
              <p:ext uri="{D42A27DB-BD31-4B8C-83A1-F6EECF244321}">
                <p14:modId xmlns:p14="http://schemas.microsoft.com/office/powerpoint/2010/main" val="1624589860"/>
              </p:ext>
            </p:extLst>
          </p:nvPr>
        </p:nvGraphicFramePr>
        <p:xfrm>
          <a:off x="577121" y="1531574"/>
          <a:ext cx="8566879" cy="7368343"/>
        </p:xfrm>
        <a:graphic>
          <a:graphicData uri="http://schemas.openxmlformats.org/drawingml/2006/chart">
            <c:chart xmlns:c="http://schemas.openxmlformats.org/drawingml/2006/chart" xmlns:r="http://schemas.openxmlformats.org/officeDocument/2006/relationships" r:id="rId7"/>
          </a:graphicData>
        </a:graphic>
      </p:graphicFrame>
      <p:pic>
        <p:nvPicPr>
          <p:cNvPr id="5" name="Picture 3">
            <a:extLst>
              <a:ext uri="{FF2B5EF4-FFF2-40B4-BE49-F238E27FC236}">
                <a16:creationId xmlns:a16="http://schemas.microsoft.com/office/drawing/2014/main" id="{257F3848-6000-7A22-381B-99BFB036E712}"/>
              </a:ext>
            </a:extLst>
          </p:cNvPr>
          <p:cNvPicPr>
            <a:picLocks noChangeAspect="1"/>
          </p:cNvPicPr>
          <p:nvPr/>
        </p:nvPicPr>
        <p:blipFill>
          <a:blip r:embed="rId8"/>
          <a:srcRect/>
          <a:stretch>
            <a:fillRect/>
          </a:stretch>
        </p:blipFill>
        <p:spPr>
          <a:xfrm>
            <a:off x="9494021" y="2931072"/>
            <a:ext cx="6393890" cy="1566503"/>
          </a:xfrm>
          <a:prstGeom prst="rect">
            <a:avLst/>
          </a:prstGeom>
        </p:spPr>
      </p:pic>
      <p:sp>
        <p:nvSpPr>
          <p:cNvPr id="6" name="TextBox 5">
            <a:extLst>
              <a:ext uri="{FF2B5EF4-FFF2-40B4-BE49-F238E27FC236}">
                <a16:creationId xmlns:a16="http://schemas.microsoft.com/office/drawing/2014/main" id="{C9F180C7-4B43-24B1-A471-4C43AEF13ECF}"/>
              </a:ext>
            </a:extLst>
          </p:cNvPr>
          <p:cNvSpPr txBox="1"/>
          <p:nvPr/>
        </p:nvSpPr>
        <p:spPr>
          <a:xfrm>
            <a:off x="9677400" y="3392790"/>
            <a:ext cx="6393890" cy="584775"/>
          </a:xfrm>
          <a:prstGeom prst="rect">
            <a:avLst/>
          </a:prstGeom>
          <a:noFill/>
        </p:spPr>
        <p:txBody>
          <a:bodyPr wrap="square" rtlCol="0">
            <a:spAutoFit/>
          </a:bodyPr>
          <a:lstStyle/>
          <a:p>
            <a:r>
              <a:rPr lang="en-IN" sz="3200" b="1" dirty="0">
                <a:solidFill>
                  <a:schemeClr val="bg1"/>
                </a:solidFill>
              </a:rPr>
              <a:t>Quality of material &gt; Design &gt; Price</a:t>
            </a:r>
          </a:p>
        </p:txBody>
      </p:sp>
      <p:sp>
        <p:nvSpPr>
          <p:cNvPr id="13" name="Freeform 7">
            <a:extLst>
              <a:ext uri="{FF2B5EF4-FFF2-40B4-BE49-F238E27FC236}">
                <a16:creationId xmlns:a16="http://schemas.microsoft.com/office/drawing/2014/main" id="{20A5ED6C-CE17-652B-BC50-7B8DB569A38C}"/>
              </a:ext>
            </a:extLst>
          </p:cNvPr>
          <p:cNvSpPr/>
          <p:nvPr/>
        </p:nvSpPr>
        <p:spPr>
          <a:xfrm rot="-5400000">
            <a:off x="11107386" y="1377375"/>
            <a:ext cx="3167160" cy="9280800"/>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9">
              <a:alphaModFix amt="50000"/>
            </a:blip>
            <a:stretch>
              <a:fillRect l="-12707" r="-20038"/>
            </a:stretch>
          </a:blipFill>
        </p:spPr>
      </p:sp>
      <p:sp>
        <p:nvSpPr>
          <p:cNvPr id="7" name="TextBox 6">
            <a:extLst>
              <a:ext uri="{FF2B5EF4-FFF2-40B4-BE49-F238E27FC236}">
                <a16:creationId xmlns:a16="http://schemas.microsoft.com/office/drawing/2014/main" id="{8F56C923-DF5F-1DF8-C535-F841165D3AA4}"/>
              </a:ext>
            </a:extLst>
          </p:cNvPr>
          <p:cNvSpPr txBox="1"/>
          <p:nvPr/>
        </p:nvSpPr>
        <p:spPr>
          <a:xfrm>
            <a:off x="9692390" y="4575355"/>
            <a:ext cx="6195521" cy="2554545"/>
          </a:xfrm>
          <a:prstGeom prst="rect">
            <a:avLst/>
          </a:prstGeom>
          <a:noFill/>
        </p:spPr>
        <p:txBody>
          <a:bodyPr wrap="square" rtlCol="0">
            <a:spAutoFit/>
          </a:bodyPr>
          <a:lstStyle/>
          <a:p>
            <a:r>
              <a:rPr lang="en-IN" sz="3200" dirty="0">
                <a:solidFill>
                  <a:schemeClr val="bg1"/>
                </a:solidFill>
              </a:rPr>
              <a:t>Brand should focus on high-quality material and eye-catching design to attract customers. </a:t>
            </a:r>
          </a:p>
          <a:p>
            <a:r>
              <a:rPr lang="en-IN" sz="3200" dirty="0">
                <a:solidFill>
                  <a:schemeClr val="bg1"/>
                </a:solidFill>
              </a:rPr>
              <a:t>Pricing strategies should reflect the perceived value of the product.</a:t>
            </a:r>
          </a:p>
        </p:txBody>
      </p:sp>
      <p:pic>
        <p:nvPicPr>
          <p:cNvPr id="10" name="Graphic 9" descr="Right pointing backhand index with solid fill">
            <a:extLst>
              <a:ext uri="{FF2B5EF4-FFF2-40B4-BE49-F238E27FC236}">
                <a16:creationId xmlns:a16="http://schemas.microsoft.com/office/drawing/2014/main" id="{3CD54F1E-C691-CDD7-5A52-A8171A0C1C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18882" y="6106929"/>
            <a:ext cx="488059" cy="488059"/>
          </a:xfrm>
          <a:prstGeom prst="rect">
            <a:avLst/>
          </a:prstGeom>
        </p:spPr>
      </p:pic>
      <p:pic>
        <p:nvPicPr>
          <p:cNvPr id="12" name="Graphic 11" descr="Right pointing backhand index with solid fill">
            <a:extLst>
              <a:ext uri="{FF2B5EF4-FFF2-40B4-BE49-F238E27FC236}">
                <a16:creationId xmlns:a16="http://schemas.microsoft.com/office/drawing/2014/main" id="{CD6CEC61-7F0E-D1A1-2571-FB42EB9E3E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991" y="4731820"/>
            <a:ext cx="488059" cy="488059"/>
          </a:xfrm>
          <a:prstGeom prst="rect">
            <a:avLst/>
          </a:prstGeom>
        </p:spPr>
      </p:pic>
      <p:pic>
        <p:nvPicPr>
          <p:cNvPr id="19" name="Picture 18">
            <a:extLst>
              <a:ext uri="{FF2B5EF4-FFF2-40B4-BE49-F238E27FC236}">
                <a16:creationId xmlns:a16="http://schemas.microsoft.com/office/drawing/2014/main" id="{9F0BC46E-16A3-9628-EC48-10E6444966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00762" y="263014"/>
            <a:ext cx="1487238" cy="867556"/>
          </a:xfrm>
          <a:prstGeom prst="rect">
            <a:avLst/>
          </a:prstGeom>
        </p:spPr>
      </p:pic>
    </p:spTree>
    <p:extLst>
      <p:ext uri="{BB962C8B-B14F-4D97-AF65-F5344CB8AC3E}">
        <p14:creationId xmlns:p14="http://schemas.microsoft.com/office/powerpoint/2010/main" val="63100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14" presetClass="entr" presetSubtype="1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F309B"/>
        </a:solidFill>
        <a:effectLst/>
      </p:bgPr>
    </p:bg>
    <p:spTree>
      <p:nvGrpSpPr>
        <p:cNvPr id="1" name="">
          <a:extLst>
            <a:ext uri="{FF2B5EF4-FFF2-40B4-BE49-F238E27FC236}">
              <a16:creationId xmlns:a16="http://schemas.microsoft.com/office/drawing/2014/main" id="{A5068D73-4590-4C5D-60A9-B6B27A0455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6A629F-EB10-4D4B-177A-7217E74DCE30}"/>
              </a:ext>
            </a:extLst>
          </p:cNvPr>
          <p:cNvSpPr/>
          <p:nvPr/>
        </p:nvSpPr>
        <p:spPr>
          <a:xfrm>
            <a:off x="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sp>
        <p:nvSpPr>
          <p:cNvPr id="8" name="Freeform 8">
            <a:extLst>
              <a:ext uri="{FF2B5EF4-FFF2-40B4-BE49-F238E27FC236}">
                <a16:creationId xmlns:a16="http://schemas.microsoft.com/office/drawing/2014/main" id="{28967EBF-33A8-BD0E-99F2-2D674DA41988}"/>
              </a:ext>
            </a:extLst>
          </p:cNvPr>
          <p:cNvSpPr/>
          <p:nvPr/>
        </p:nvSpPr>
        <p:spPr>
          <a:xfrm rot="9079747">
            <a:off x="8483704" y="5609082"/>
            <a:ext cx="16379230" cy="5891771"/>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7" name="Freeform 17">
            <a:extLst>
              <a:ext uri="{FF2B5EF4-FFF2-40B4-BE49-F238E27FC236}">
                <a16:creationId xmlns:a16="http://schemas.microsoft.com/office/drawing/2014/main" id="{44F2AB89-8AB2-A84C-1E77-E7D412F362F2}"/>
              </a:ext>
            </a:extLst>
          </p:cNvPr>
          <p:cNvSpPr/>
          <p:nvPr/>
        </p:nvSpPr>
        <p:spPr>
          <a:xfrm>
            <a:off x="-4208542" y="7599776"/>
            <a:ext cx="3888257" cy="3909582"/>
          </a:xfrm>
          <a:custGeom>
            <a:avLst/>
            <a:gdLst/>
            <a:ahLst/>
            <a:cxnLst/>
            <a:rect l="l" t="t" r="r" b="b"/>
            <a:pathLst>
              <a:path w="3888257" h="3909582">
                <a:moveTo>
                  <a:pt x="0" y="0"/>
                </a:moveTo>
                <a:lnTo>
                  <a:pt x="3888258" y="0"/>
                </a:lnTo>
                <a:lnTo>
                  <a:pt x="3888258" y="3909583"/>
                </a:lnTo>
                <a:lnTo>
                  <a:pt x="0" y="3909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a:extLst>
              <a:ext uri="{FF2B5EF4-FFF2-40B4-BE49-F238E27FC236}">
                <a16:creationId xmlns:a16="http://schemas.microsoft.com/office/drawing/2014/main" id="{8615F893-83BF-5251-7A56-81983DBA4706}"/>
              </a:ext>
            </a:extLst>
          </p:cNvPr>
          <p:cNvSpPr/>
          <p:nvPr/>
        </p:nvSpPr>
        <p:spPr>
          <a:xfrm rot="678848">
            <a:off x="-585430" y="-937585"/>
            <a:ext cx="2373774" cy="2386793"/>
          </a:xfrm>
          <a:custGeom>
            <a:avLst/>
            <a:gdLst/>
            <a:ahLst/>
            <a:cxnLst/>
            <a:rect l="l" t="t" r="r" b="b"/>
            <a:pathLst>
              <a:path w="2373774" h="2386793">
                <a:moveTo>
                  <a:pt x="0" y="0"/>
                </a:moveTo>
                <a:lnTo>
                  <a:pt x="2373775" y="0"/>
                </a:lnTo>
                <a:lnTo>
                  <a:pt x="2373775" y="2386793"/>
                </a:lnTo>
                <a:lnTo>
                  <a:pt x="0" y="2386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11">
            <a:extLst>
              <a:ext uri="{FF2B5EF4-FFF2-40B4-BE49-F238E27FC236}">
                <a16:creationId xmlns:a16="http://schemas.microsoft.com/office/drawing/2014/main" id="{3D7BD501-24F0-36E4-EB61-E7E9AA347881}"/>
              </a:ext>
            </a:extLst>
          </p:cNvPr>
          <p:cNvSpPr txBox="1"/>
          <p:nvPr/>
        </p:nvSpPr>
        <p:spPr>
          <a:xfrm>
            <a:off x="4327937" y="751236"/>
            <a:ext cx="11339024" cy="538609"/>
          </a:xfrm>
          <a:prstGeom prst="rect">
            <a:avLst/>
          </a:prstGeom>
        </p:spPr>
        <p:txBody>
          <a:bodyPr wrap="square" lIns="0" tIns="0" rIns="0" bIns="0" rtlCol="0" anchor="t">
            <a:spAutoFit/>
          </a:bodyPr>
          <a:lstStyle/>
          <a:p>
            <a:pPr algn="l">
              <a:lnSpc>
                <a:spcPts val="4160"/>
              </a:lnSpc>
            </a:pPr>
            <a:r>
              <a:rPr lang="en-US" sz="4400" dirty="0">
                <a:solidFill>
                  <a:schemeClr val="bg1"/>
                </a:solidFill>
                <a:latin typeface="HK Modular" panose="020B0604020202020204" charset="0"/>
                <a:ea typeface="HK Modular"/>
                <a:cs typeface="HK Modular"/>
                <a:sym typeface="HK Modular"/>
              </a:rPr>
              <a:t>Preferred sopping place</a:t>
            </a:r>
          </a:p>
        </p:txBody>
      </p:sp>
      <p:pic>
        <p:nvPicPr>
          <p:cNvPr id="5" name="Picture 3">
            <a:extLst>
              <a:ext uri="{FF2B5EF4-FFF2-40B4-BE49-F238E27FC236}">
                <a16:creationId xmlns:a16="http://schemas.microsoft.com/office/drawing/2014/main" id="{539C6FD4-C135-01D1-095A-BB61FB3AC958}"/>
              </a:ext>
            </a:extLst>
          </p:cNvPr>
          <p:cNvPicPr>
            <a:picLocks noChangeAspect="1"/>
          </p:cNvPicPr>
          <p:nvPr/>
        </p:nvPicPr>
        <p:blipFill>
          <a:blip r:embed="rId7"/>
          <a:srcRect/>
          <a:stretch>
            <a:fillRect/>
          </a:stretch>
        </p:blipFill>
        <p:spPr>
          <a:xfrm>
            <a:off x="10213539" y="2016672"/>
            <a:ext cx="6393890" cy="1566503"/>
          </a:xfrm>
          <a:prstGeom prst="rect">
            <a:avLst/>
          </a:prstGeom>
        </p:spPr>
      </p:pic>
      <p:sp>
        <p:nvSpPr>
          <p:cNvPr id="6" name="TextBox 5">
            <a:extLst>
              <a:ext uri="{FF2B5EF4-FFF2-40B4-BE49-F238E27FC236}">
                <a16:creationId xmlns:a16="http://schemas.microsoft.com/office/drawing/2014/main" id="{BB3091C6-119B-CB80-9E3E-CB53C0243FF8}"/>
              </a:ext>
            </a:extLst>
          </p:cNvPr>
          <p:cNvSpPr txBox="1"/>
          <p:nvPr/>
        </p:nvSpPr>
        <p:spPr>
          <a:xfrm>
            <a:off x="10457568" y="2235296"/>
            <a:ext cx="6393890" cy="1077218"/>
          </a:xfrm>
          <a:prstGeom prst="rect">
            <a:avLst/>
          </a:prstGeom>
          <a:noFill/>
        </p:spPr>
        <p:txBody>
          <a:bodyPr wrap="square" rtlCol="0">
            <a:spAutoFit/>
          </a:bodyPr>
          <a:lstStyle/>
          <a:p>
            <a:r>
              <a:rPr lang="en-IN" sz="3200" b="1" dirty="0">
                <a:solidFill>
                  <a:schemeClr val="bg1"/>
                </a:solidFill>
              </a:rPr>
              <a:t>Online store &gt; department store &gt; vendor/market place</a:t>
            </a:r>
          </a:p>
        </p:txBody>
      </p:sp>
      <p:sp>
        <p:nvSpPr>
          <p:cNvPr id="13" name="Freeform 7">
            <a:extLst>
              <a:ext uri="{FF2B5EF4-FFF2-40B4-BE49-F238E27FC236}">
                <a16:creationId xmlns:a16="http://schemas.microsoft.com/office/drawing/2014/main" id="{C60C508B-E3F9-9E0F-2297-C5023DBAC2DB}"/>
              </a:ext>
            </a:extLst>
          </p:cNvPr>
          <p:cNvSpPr/>
          <p:nvPr/>
        </p:nvSpPr>
        <p:spPr>
          <a:xfrm rot="-5400000">
            <a:off x="11960789" y="1209919"/>
            <a:ext cx="2899390" cy="7567483"/>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sp>
      <p:sp>
        <p:nvSpPr>
          <p:cNvPr id="7" name="TextBox 6">
            <a:extLst>
              <a:ext uri="{FF2B5EF4-FFF2-40B4-BE49-F238E27FC236}">
                <a16:creationId xmlns:a16="http://schemas.microsoft.com/office/drawing/2014/main" id="{C865424F-B412-EBBB-81D9-7CCBCC4A55CE}"/>
              </a:ext>
            </a:extLst>
          </p:cNvPr>
          <p:cNvSpPr txBox="1"/>
          <p:nvPr/>
        </p:nvSpPr>
        <p:spPr>
          <a:xfrm>
            <a:off x="10532968" y="3962610"/>
            <a:ext cx="5578172" cy="2062103"/>
          </a:xfrm>
          <a:prstGeom prst="rect">
            <a:avLst/>
          </a:prstGeom>
          <a:noFill/>
        </p:spPr>
        <p:txBody>
          <a:bodyPr wrap="square" rtlCol="0">
            <a:spAutoFit/>
          </a:bodyPr>
          <a:lstStyle/>
          <a:p>
            <a:pPr algn="ctr"/>
            <a:r>
              <a:rPr lang="en-IN" sz="3200" dirty="0">
                <a:solidFill>
                  <a:schemeClr val="bg1"/>
                </a:solidFill>
              </a:rPr>
              <a:t>There is a growing shift toward digital shopping and structured retail environment over traditional markets.</a:t>
            </a:r>
          </a:p>
        </p:txBody>
      </p:sp>
      <p:pic>
        <p:nvPicPr>
          <p:cNvPr id="12" name="Graphic 11" descr="Right pointing backhand index with solid fill">
            <a:extLst>
              <a:ext uri="{FF2B5EF4-FFF2-40B4-BE49-F238E27FC236}">
                <a16:creationId xmlns:a16="http://schemas.microsoft.com/office/drawing/2014/main" id="{8A67EC38-9FAC-3FFD-691B-B7DF55506B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4531" y="4065972"/>
            <a:ext cx="488059" cy="488059"/>
          </a:xfrm>
          <a:prstGeom prst="rect">
            <a:avLst/>
          </a:prstGeom>
        </p:spPr>
      </p:pic>
      <p:graphicFrame>
        <p:nvGraphicFramePr>
          <p:cNvPr id="11" name="Chart 10">
            <a:extLst>
              <a:ext uri="{FF2B5EF4-FFF2-40B4-BE49-F238E27FC236}">
                <a16:creationId xmlns:a16="http://schemas.microsoft.com/office/drawing/2014/main" id="{A2E62C8A-6C2E-0EA2-FA73-2EC2AA43ECEF}"/>
              </a:ext>
            </a:extLst>
          </p:cNvPr>
          <p:cNvGraphicFramePr/>
          <p:nvPr>
            <p:extLst>
              <p:ext uri="{D42A27DB-BD31-4B8C-83A1-F6EECF244321}">
                <p14:modId xmlns:p14="http://schemas.microsoft.com/office/powerpoint/2010/main" val="3249253210"/>
              </p:ext>
            </p:extLst>
          </p:nvPr>
        </p:nvGraphicFramePr>
        <p:xfrm>
          <a:off x="141724" y="2394036"/>
          <a:ext cx="9570798" cy="8037456"/>
        </p:xfrm>
        <a:graphic>
          <a:graphicData uri="http://schemas.openxmlformats.org/drawingml/2006/chart">
            <c:chart xmlns:c="http://schemas.openxmlformats.org/drawingml/2006/chart" xmlns:r="http://schemas.openxmlformats.org/officeDocument/2006/relationships" r:id="rId11"/>
          </a:graphicData>
        </a:graphic>
      </p:graphicFrame>
      <p:pic>
        <p:nvPicPr>
          <p:cNvPr id="15" name="Picture 14">
            <a:extLst>
              <a:ext uri="{FF2B5EF4-FFF2-40B4-BE49-F238E27FC236}">
                <a16:creationId xmlns:a16="http://schemas.microsoft.com/office/drawing/2014/main" id="{B8C06F8B-764B-A1BE-BDA4-92328DF2DF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607429" y="137563"/>
            <a:ext cx="1490451" cy="869430"/>
          </a:xfrm>
          <a:prstGeom prst="rect">
            <a:avLst/>
          </a:prstGeom>
        </p:spPr>
      </p:pic>
    </p:spTree>
    <p:extLst>
      <p:ext uri="{BB962C8B-B14F-4D97-AF65-F5344CB8AC3E}">
        <p14:creationId xmlns:p14="http://schemas.microsoft.com/office/powerpoint/2010/main" val="2610114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left)">
                                      <p:cBhvr>
                                        <p:cTn id="7" dur="500"/>
                                        <p:tgtEl>
                                          <p:spTgt spid="11">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graphicEl>
                                              <a:chart seriesIdx="-4" categoryIdx="0" bldStep="category"/>
                                            </p:graphicEl>
                                          </p:spTgt>
                                        </p:tgtEl>
                                        <p:attrNameLst>
                                          <p:attrName>style.visibility</p:attrName>
                                        </p:attrNameLst>
                                      </p:cBhvr>
                                      <p:to>
                                        <p:strVal val="visible"/>
                                      </p:to>
                                    </p:set>
                                    <p:animEffect transition="in" filter="wipe(left)">
                                      <p:cBhvr>
                                        <p:cTn id="11" dur="500"/>
                                        <p:tgtEl>
                                          <p:spTgt spid="11">
                                            <p:graphicEl>
                                              <a:chart seriesIdx="-4" categoryIdx="0" bldStep="category"/>
                                            </p:graphic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graphicEl>
                                              <a:chart seriesIdx="-4" categoryIdx="1" bldStep="category"/>
                                            </p:graphicEl>
                                          </p:spTgt>
                                        </p:tgtEl>
                                        <p:attrNameLst>
                                          <p:attrName>style.visibility</p:attrName>
                                        </p:attrNameLst>
                                      </p:cBhvr>
                                      <p:to>
                                        <p:strVal val="visible"/>
                                      </p:to>
                                    </p:set>
                                    <p:animEffect transition="in" filter="wipe(left)">
                                      <p:cBhvr>
                                        <p:cTn id="15" dur="500"/>
                                        <p:tgtEl>
                                          <p:spTgt spid="11">
                                            <p:graphicEl>
                                              <a:chart seriesIdx="-4" categoryIdx="1" bldStep="category"/>
                                            </p:graphic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
                                            <p:graphicEl>
                                              <a:chart seriesIdx="-4" categoryIdx="2" bldStep="category"/>
                                            </p:graphicEl>
                                          </p:spTgt>
                                        </p:tgtEl>
                                        <p:attrNameLst>
                                          <p:attrName>style.visibility</p:attrName>
                                        </p:attrNameLst>
                                      </p:cBhvr>
                                      <p:to>
                                        <p:strVal val="visible"/>
                                      </p:to>
                                    </p:set>
                                    <p:animEffect transition="in" filter="wipe(left)">
                                      <p:cBhvr>
                                        <p:cTn id="19" dur="500"/>
                                        <p:tgtEl>
                                          <p:spTgt spid="11">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category"/>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F309B"/>
        </a:solidFill>
        <a:effectLst/>
      </p:bgPr>
    </p:bg>
    <p:spTree>
      <p:nvGrpSpPr>
        <p:cNvPr id="1" name="">
          <a:extLst>
            <a:ext uri="{FF2B5EF4-FFF2-40B4-BE49-F238E27FC236}">
              <a16:creationId xmlns:a16="http://schemas.microsoft.com/office/drawing/2014/main" id="{0C548677-8D2C-F243-BFF4-7EF46128F5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822372-2ED0-8D7B-3AC4-D4DF9860BF65}"/>
              </a:ext>
            </a:extLst>
          </p:cNvPr>
          <p:cNvSpPr/>
          <p:nvPr/>
        </p:nvSpPr>
        <p:spPr>
          <a:xfrm>
            <a:off x="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6666" b="-6666"/>
            </a:stretch>
          </a:blipFill>
        </p:spPr>
        <p:txBody>
          <a:bodyPr/>
          <a:lstStyle/>
          <a:p>
            <a:endParaRPr lang="en-IN" dirty="0"/>
          </a:p>
        </p:txBody>
      </p:sp>
      <p:sp>
        <p:nvSpPr>
          <p:cNvPr id="8" name="Freeform 8">
            <a:extLst>
              <a:ext uri="{FF2B5EF4-FFF2-40B4-BE49-F238E27FC236}">
                <a16:creationId xmlns:a16="http://schemas.microsoft.com/office/drawing/2014/main" id="{54D814CC-5CEE-1633-FD83-F662F13AA1BC}"/>
              </a:ext>
            </a:extLst>
          </p:cNvPr>
          <p:cNvSpPr/>
          <p:nvPr/>
        </p:nvSpPr>
        <p:spPr>
          <a:xfrm rot="8223924">
            <a:off x="9163046" y="5809895"/>
            <a:ext cx="16379230" cy="5891771"/>
          </a:xfrm>
          <a:custGeom>
            <a:avLst/>
            <a:gdLst/>
            <a:ahLst/>
            <a:cxnLst/>
            <a:rect l="l" t="t" r="r" b="b"/>
            <a:pathLst>
              <a:path w="16379230" h="5926303">
                <a:moveTo>
                  <a:pt x="0" y="0"/>
                </a:moveTo>
                <a:lnTo>
                  <a:pt x="16379230" y="0"/>
                </a:lnTo>
                <a:lnTo>
                  <a:pt x="16379230" y="5926304"/>
                </a:lnTo>
                <a:lnTo>
                  <a:pt x="0" y="59263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7" name="Freeform 17">
            <a:extLst>
              <a:ext uri="{FF2B5EF4-FFF2-40B4-BE49-F238E27FC236}">
                <a16:creationId xmlns:a16="http://schemas.microsoft.com/office/drawing/2014/main" id="{9871158C-8053-4676-A139-5C1AD8411125}"/>
              </a:ext>
            </a:extLst>
          </p:cNvPr>
          <p:cNvSpPr/>
          <p:nvPr/>
        </p:nvSpPr>
        <p:spPr>
          <a:xfrm>
            <a:off x="-4208542" y="7599776"/>
            <a:ext cx="3888257" cy="3909582"/>
          </a:xfrm>
          <a:custGeom>
            <a:avLst/>
            <a:gdLst/>
            <a:ahLst/>
            <a:cxnLst/>
            <a:rect l="l" t="t" r="r" b="b"/>
            <a:pathLst>
              <a:path w="3888257" h="3909582">
                <a:moveTo>
                  <a:pt x="0" y="0"/>
                </a:moveTo>
                <a:lnTo>
                  <a:pt x="3888258" y="0"/>
                </a:lnTo>
                <a:lnTo>
                  <a:pt x="3888258" y="3909583"/>
                </a:lnTo>
                <a:lnTo>
                  <a:pt x="0" y="39095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a:extLst>
              <a:ext uri="{FF2B5EF4-FFF2-40B4-BE49-F238E27FC236}">
                <a16:creationId xmlns:a16="http://schemas.microsoft.com/office/drawing/2014/main" id="{CBC70DE9-A617-14D7-2128-E543C20717FF}"/>
              </a:ext>
            </a:extLst>
          </p:cNvPr>
          <p:cNvSpPr/>
          <p:nvPr/>
        </p:nvSpPr>
        <p:spPr>
          <a:xfrm rot="678848">
            <a:off x="-702661" y="-855394"/>
            <a:ext cx="2373774" cy="2386793"/>
          </a:xfrm>
          <a:custGeom>
            <a:avLst/>
            <a:gdLst/>
            <a:ahLst/>
            <a:cxnLst/>
            <a:rect l="l" t="t" r="r" b="b"/>
            <a:pathLst>
              <a:path w="2373774" h="2386793">
                <a:moveTo>
                  <a:pt x="0" y="0"/>
                </a:moveTo>
                <a:lnTo>
                  <a:pt x="2373775" y="0"/>
                </a:lnTo>
                <a:lnTo>
                  <a:pt x="2373775" y="2386793"/>
                </a:lnTo>
                <a:lnTo>
                  <a:pt x="0" y="23867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11">
            <a:extLst>
              <a:ext uri="{FF2B5EF4-FFF2-40B4-BE49-F238E27FC236}">
                <a16:creationId xmlns:a16="http://schemas.microsoft.com/office/drawing/2014/main" id="{C0A6235A-4F2F-206B-3B48-B11C009F8A70}"/>
              </a:ext>
            </a:extLst>
          </p:cNvPr>
          <p:cNvSpPr txBox="1"/>
          <p:nvPr/>
        </p:nvSpPr>
        <p:spPr>
          <a:xfrm>
            <a:off x="4327937" y="751236"/>
            <a:ext cx="11339024" cy="538609"/>
          </a:xfrm>
          <a:prstGeom prst="rect">
            <a:avLst/>
          </a:prstGeom>
        </p:spPr>
        <p:txBody>
          <a:bodyPr wrap="square" lIns="0" tIns="0" rIns="0" bIns="0" rtlCol="0" anchor="t">
            <a:spAutoFit/>
          </a:bodyPr>
          <a:lstStyle/>
          <a:p>
            <a:pPr algn="l">
              <a:lnSpc>
                <a:spcPts val="4160"/>
              </a:lnSpc>
            </a:pPr>
            <a:r>
              <a:rPr lang="en-US" sz="4400" dirty="0">
                <a:solidFill>
                  <a:schemeClr val="bg1"/>
                </a:solidFill>
                <a:latin typeface="HK Modular"/>
                <a:ea typeface="HK Modular"/>
                <a:cs typeface="HK Modular"/>
                <a:sym typeface="HK Modular"/>
              </a:rPr>
              <a:t>Brand discovery method </a:t>
            </a:r>
          </a:p>
        </p:txBody>
      </p:sp>
      <p:pic>
        <p:nvPicPr>
          <p:cNvPr id="5" name="Picture 3">
            <a:extLst>
              <a:ext uri="{FF2B5EF4-FFF2-40B4-BE49-F238E27FC236}">
                <a16:creationId xmlns:a16="http://schemas.microsoft.com/office/drawing/2014/main" id="{99C6E8D2-5694-F00B-9E7D-92A60C3CB83C}"/>
              </a:ext>
            </a:extLst>
          </p:cNvPr>
          <p:cNvPicPr>
            <a:picLocks noChangeAspect="1"/>
          </p:cNvPicPr>
          <p:nvPr/>
        </p:nvPicPr>
        <p:blipFill>
          <a:blip r:embed="rId7"/>
          <a:srcRect/>
          <a:stretch>
            <a:fillRect/>
          </a:stretch>
        </p:blipFill>
        <p:spPr>
          <a:xfrm>
            <a:off x="9144000" y="1941099"/>
            <a:ext cx="8364490" cy="2612931"/>
          </a:xfrm>
          <a:prstGeom prst="rect">
            <a:avLst/>
          </a:prstGeom>
        </p:spPr>
      </p:pic>
      <p:sp>
        <p:nvSpPr>
          <p:cNvPr id="6" name="TextBox 5">
            <a:extLst>
              <a:ext uri="{FF2B5EF4-FFF2-40B4-BE49-F238E27FC236}">
                <a16:creationId xmlns:a16="http://schemas.microsoft.com/office/drawing/2014/main" id="{CFBD44F4-299B-828B-0649-EC76E5DD57F7}"/>
              </a:ext>
            </a:extLst>
          </p:cNvPr>
          <p:cNvSpPr txBox="1"/>
          <p:nvPr/>
        </p:nvSpPr>
        <p:spPr>
          <a:xfrm>
            <a:off x="9350155" y="2235296"/>
            <a:ext cx="8158335" cy="1938992"/>
          </a:xfrm>
          <a:prstGeom prst="rect">
            <a:avLst/>
          </a:prstGeom>
          <a:noFill/>
        </p:spPr>
        <p:txBody>
          <a:bodyPr wrap="square" rtlCol="0">
            <a:spAutoFit/>
          </a:bodyPr>
          <a:lstStyle/>
          <a:p>
            <a:r>
              <a:rPr lang="en-IN" sz="4000" b="1" dirty="0">
                <a:solidFill>
                  <a:schemeClr val="bg1"/>
                </a:solidFill>
              </a:rPr>
              <a:t> social media ads &gt; In store discovery &gt; Online search engines &gt; word of mouth &gt; influencer endorsements</a:t>
            </a:r>
          </a:p>
        </p:txBody>
      </p:sp>
      <p:sp>
        <p:nvSpPr>
          <p:cNvPr id="13" name="Freeform 7">
            <a:extLst>
              <a:ext uri="{FF2B5EF4-FFF2-40B4-BE49-F238E27FC236}">
                <a16:creationId xmlns:a16="http://schemas.microsoft.com/office/drawing/2014/main" id="{0EDC0907-E0CA-85E7-1F3F-DA217B9BB283}"/>
              </a:ext>
            </a:extLst>
          </p:cNvPr>
          <p:cNvSpPr/>
          <p:nvPr/>
        </p:nvSpPr>
        <p:spPr>
          <a:xfrm rot="-5400000">
            <a:off x="11876550" y="2288474"/>
            <a:ext cx="2899390" cy="7567483"/>
          </a:xfrm>
          <a:custGeom>
            <a:avLst/>
            <a:gdLst/>
            <a:ahLst/>
            <a:cxnLst/>
            <a:rect l="l" t="t" r="r" b="b"/>
            <a:pathLst>
              <a:path w="4197745" h="11257290">
                <a:moveTo>
                  <a:pt x="0" y="0"/>
                </a:moveTo>
                <a:lnTo>
                  <a:pt x="4197745" y="0"/>
                </a:lnTo>
                <a:lnTo>
                  <a:pt x="4197745" y="11257290"/>
                </a:lnTo>
                <a:lnTo>
                  <a:pt x="0" y="11257290"/>
                </a:lnTo>
                <a:lnTo>
                  <a:pt x="0" y="0"/>
                </a:lnTo>
                <a:close/>
              </a:path>
            </a:pathLst>
          </a:custGeom>
          <a:blipFill>
            <a:blip r:embed="rId8">
              <a:alphaModFix amt="50000"/>
            </a:blip>
            <a:stretch>
              <a:fillRect l="-12707" r="-20038"/>
            </a:stretch>
          </a:blipFill>
        </p:spPr>
        <p:txBody>
          <a:bodyPr/>
          <a:lstStyle/>
          <a:p>
            <a:r>
              <a:rPr lang="en-IN" dirty="0"/>
              <a:t>  </a:t>
            </a:r>
          </a:p>
        </p:txBody>
      </p:sp>
      <p:graphicFrame>
        <p:nvGraphicFramePr>
          <p:cNvPr id="9" name="Chart 8">
            <a:extLst>
              <a:ext uri="{FF2B5EF4-FFF2-40B4-BE49-F238E27FC236}">
                <a16:creationId xmlns:a16="http://schemas.microsoft.com/office/drawing/2014/main" id="{10E7725D-4B1E-1626-6769-4AB5193BACDB}"/>
              </a:ext>
            </a:extLst>
          </p:cNvPr>
          <p:cNvGraphicFramePr/>
          <p:nvPr>
            <p:extLst>
              <p:ext uri="{D42A27DB-BD31-4B8C-83A1-F6EECF244321}">
                <p14:modId xmlns:p14="http://schemas.microsoft.com/office/powerpoint/2010/main" val="1912297939"/>
              </p:ext>
            </p:extLst>
          </p:nvPr>
        </p:nvGraphicFramePr>
        <p:xfrm>
          <a:off x="54092" y="2247883"/>
          <a:ext cx="12192000" cy="8128000"/>
        </p:xfrm>
        <a:graphic>
          <a:graphicData uri="http://schemas.openxmlformats.org/drawingml/2006/chart">
            <c:chart xmlns:c="http://schemas.openxmlformats.org/drawingml/2006/chart" xmlns:r="http://schemas.openxmlformats.org/officeDocument/2006/relationships" r:id="rId9"/>
          </a:graphicData>
        </a:graphic>
      </p:graphicFrame>
      <p:sp>
        <p:nvSpPr>
          <p:cNvPr id="7" name="TextBox 6">
            <a:extLst>
              <a:ext uri="{FF2B5EF4-FFF2-40B4-BE49-F238E27FC236}">
                <a16:creationId xmlns:a16="http://schemas.microsoft.com/office/drawing/2014/main" id="{EAA5F495-0524-54CA-D2DB-CB215E8F00D4}"/>
              </a:ext>
            </a:extLst>
          </p:cNvPr>
          <p:cNvSpPr txBox="1"/>
          <p:nvPr/>
        </p:nvSpPr>
        <p:spPr>
          <a:xfrm>
            <a:off x="10605923" y="4893816"/>
            <a:ext cx="5578172" cy="2062103"/>
          </a:xfrm>
          <a:prstGeom prst="rect">
            <a:avLst/>
          </a:prstGeom>
          <a:noFill/>
        </p:spPr>
        <p:txBody>
          <a:bodyPr wrap="square" rtlCol="0">
            <a:spAutoFit/>
          </a:bodyPr>
          <a:lstStyle/>
          <a:p>
            <a:pPr algn="ctr"/>
            <a:r>
              <a:rPr lang="en-IN" sz="3200" dirty="0">
                <a:solidFill>
                  <a:schemeClr val="bg1"/>
                </a:solidFill>
              </a:rPr>
              <a:t>Social media ads are the most common way people discover new t-shirt brand, showing the strength of digital marketing.</a:t>
            </a:r>
          </a:p>
        </p:txBody>
      </p:sp>
      <p:pic>
        <p:nvPicPr>
          <p:cNvPr id="12" name="Graphic 11" descr="Right pointing backhand index with solid fill">
            <a:extLst>
              <a:ext uri="{FF2B5EF4-FFF2-40B4-BE49-F238E27FC236}">
                <a16:creationId xmlns:a16="http://schemas.microsoft.com/office/drawing/2014/main" id="{417152D7-135B-B1EA-C01D-3116788EF1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1893" y="4919706"/>
            <a:ext cx="488059" cy="488059"/>
          </a:xfrm>
          <a:prstGeom prst="rect">
            <a:avLst/>
          </a:prstGeom>
        </p:spPr>
      </p:pic>
      <p:pic>
        <p:nvPicPr>
          <p:cNvPr id="10" name="Picture 9">
            <a:extLst>
              <a:ext uri="{FF2B5EF4-FFF2-40B4-BE49-F238E27FC236}">
                <a16:creationId xmlns:a16="http://schemas.microsoft.com/office/drawing/2014/main" id="{1B0302F7-F66C-030C-D90B-08292E38C83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extLst>
      <p:ext uri="{BB962C8B-B14F-4D97-AF65-F5344CB8AC3E}">
        <p14:creationId xmlns:p14="http://schemas.microsoft.com/office/powerpoint/2010/main" val="167605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6824" b="-40953"/>
            </a:stretch>
          </a:blipFill>
        </p:spPr>
        <p:txBody>
          <a:bodyPr/>
          <a:lstStyle/>
          <a:p>
            <a:endParaRPr lang="en-IN" dirty="0"/>
          </a:p>
        </p:txBody>
      </p:sp>
      <p:sp>
        <p:nvSpPr>
          <p:cNvPr id="20" name="Freeform 2">
            <a:extLst>
              <a:ext uri="{FF2B5EF4-FFF2-40B4-BE49-F238E27FC236}">
                <a16:creationId xmlns:a16="http://schemas.microsoft.com/office/drawing/2014/main" id="{85CD2F83-0B89-BCE9-2ACE-24BDF76E567C}"/>
              </a:ext>
            </a:extLst>
          </p:cNvPr>
          <p:cNvSpPr/>
          <p:nvPr/>
        </p:nvSpPr>
        <p:spPr>
          <a:xfrm>
            <a:off x="0" y="0"/>
            <a:ext cx="18288000" cy="104314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666" b="-6666"/>
            </a:stretch>
          </a:blipFill>
        </p:spPr>
        <p:txBody>
          <a:bodyPr/>
          <a:lstStyle/>
          <a:p>
            <a:endParaRPr lang="en-IN" dirty="0"/>
          </a:p>
        </p:txBody>
      </p:sp>
      <p:sp>
        <p:nvSpPr>
          <p:cNvPr id="3" name="Freeform 3"/>
          <p:cNvSpPr/>
          <p:nvPr/>
        </p:nvSpPr>
        <p:spPr>
          <a:xfrm>
            <a:off x="-504991" y="4179805"/>
            <a:ext cx="2628328" cy="4114800"/>
          </a:xfrm>
          <a:custGeom>
            <a:avLst/>
            <a:gdLst/>
            <a:ahLst/>
            <a:cxnLst/>
            <a:rect l="l" t="t" r="r" b="b"/>
            <a:pathLst>
              <a:path w="2628328" h="4114800">
                <a:moveTo>
                  <a:pt x="0" y="0"/>
                </a:moveTo>
                <a:lnTo>
                  <a:pt x="2628329" y="0"/>
                </a:lnTo>
                <a:lnTo>
                  <a:pt x="26283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922958" y="4157558"/>
            <a:ext cx="2628328" cy="4114800"/>
          </a:xfrm>
          <a:custGeom>
            <a:avLst/>
            <a:gdLst/>
            <a:ahLst/>
            <a:cxnLst/>
            <a:rect l="l" t="t" r="r" b="b"/>
            <a:pathLst>
              <a:path w="2628328" h="4114800">
                <a:moveTo>
                  <a:pt x="0" y="0"/>
                </a:moveTo>
                <a:lnTo>
                  <a:pt x="2628328" y="0"/>
                </a:lnTo>
                <a:lnTo>
                  <a:pt x="26283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785079" y="2044227"/>
            <a:ext cx="20513322" cy="2042512"/>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grpSp>
        <p:nvGrpSpPr>
          <p:cNvPr id="7" name="Group 7"/>
          <p:cNvGrpSpPr/>
          <p:nvPr/>
        </p:nvGrpSpPr>
        <p:grpSpPr>
          <a:xfrm>
            <a:off x="5794915" y="4612639"/>
            <a:ext cx="10694377" cy="1212002"/>
            <a:chOff x="0" y="-28575"/>
            <a:chExt cx="10079035" cy="1616002"/>
          </a:xfrm>
        </p:grpSpPr>
        <p:sp>
          <p:nvSpPr>
            <p:cNvPr id="8" name="TextBox 8"/>
            <p:cNvSpPr txBox="1"/>
            <p:nvPr/>
          </p:nvSpPr>
          <p:spPr>
            <a:xfrm>
              <a:off x="0" y="1015647"/>
              <a:ext cx="10079035" cy="571780"/>
            </a:xfrm>
            <a:prstGeom prst="rect">
              <a:avLst/>
            </a:prstGeom>
          </p:spPr>
          <p:txBody>
            <a:bodyPr lIns="0" tIns="0" rIns="0" bIns="0" rtlCol="0" anchor="t">
              <a:spAutoFit/>
            </a:bodyPr>
            <a:lstStyle/>
            <a:p>
              <a:pPr algn="l">
                <a:lnSpc>
                  <a:spcPts val="3639"/>
                </a:lnSpc>
              </a:pPr>
              <a:r>
                <a:rPr lang="en-US" sz="2799" dirty="0">
                  <a:solidFill>
                    <a:srgbClr val="FFFFFF"/>
                  </a:solidFill>
                  <a:latin typeface="Aileron"/>
                  <a:ea typeface="Aileron"/>
                  <a:cs typeface="Aileron"/>
                  <a:sym typeface="Aileron"/>
                </a:rPr>
                <a:t>Online stores &gt;Department stores &gt; Vendor /market place</a:t>
              </a:r>
            </a:p>
          </p:txBody>
        </p:sp>
        <p:sp>
          <p:nvSpPr>
            <p:cNvPr id="9" name="TextBox 9"/>
            <p:cNvSpPr txBox="1"/>
            <p:nvPr/>
          </p:nvSpPr>
          <p:spPr>
            <a:xfrm>
              <a:off x="0" y="-28575"/>
              <a:ext cx="10079035" cy="672888"/>
            </a:xfrm>
            <a:prstGeom prst="rect">
              <a:avLst/>
            </a:prstGeom>
          </p:spPr>
          <p:txBody>
            <a:bodyPr lIns="0" tIns="0" rIns="0" bIns="0" rtlCol="0" anchor="t">
              <a:spAutoFit/>
            </a:bodyPr>
            <a:lstStyle/>
            <a:p>
              <a:pPr algn="l">
                <a:lnSpc>
                  <a:spcPts val="4160"/>
                </a:lnSpc>
              </a:pPr>
              <a:r>
                <a:rPr lang="en-US" sz="3200" dirty="0">
                  <a:solidFill>
                    <a:srgbClr val="01FFFF"/>
                  </a:solidFill>
                  <a:latin typeface="HK Modular"/>
                  <a:ea typeface="HK Modular"/>
                  <a:cs typeface="HK Modular"/>
                  <a:sym typeface="HK Modular"/>
                </a:rPr>
                <a:t>Preferred shopping place</a:t>
              </a:r>
            </a:p>
          </p:txBody>
        </p:sp>
      </p:grpSp>
      <p:grpSp>
        <p:nvGrpSpPr>
          <p:cNvPr id="10" name="Group 10"/>
          <p:cNvGrpSpPr/>
          <p:nvPr/>
        </p:nvGrpSpPr>
        <p:grpSpPr>
          <a:xfrm>
            <a:off x="5794915" y="7104933"/>
            <a:ext cx="10694377" cy="1673667"/>
            <a:chOff x="0" y="-28575"/>
            <a:chExt cx="10079035" cy="2231555"/>
          </a:xfrm>
        </p:grpSpPr>
        <p:sp>
          <p:nvSpPr>
            <p:cNvPr id="11" name="TextBox 11"/>
            <p:cNvSpPr txBox="1"/>
            <p:nvPr/>
          </p:nvSpPr>
          <p:spPr>
            <a:xfrm>
              <a:off x="1" y="1015647"/>
              <a:ext cx="7310635" cy="1187333"/>
            </a:xfrm>
            <a:prstGeom prst="rect">
              <a:avLst/>
            </a:prstGeom>
          </p:spPr>
          <p:txBody>
            <a:bodyPr wrap="square" lIns="0" tIns="0" rIns="0" bIns="0" rtlCol="0" anchor="t">
              <a:spAutoFit/>
            </a:bodyPr>
            <a:lstStyle/>
            <a:p>
              <a:pPr algn="l">
                <a:lnSpc>
                  <a:spcPts val="3639"/>
                </a:lnSpc>
              </a:pPr>
              <a:r>
                <a:rPr lang="en-US" sz="2799" dirty="0">
                  <a:solidFill>
                    <a:srgbClr val="FFFFFF"/>
                  </a:solidFill>
                  <a:latin typeface="Aileron"/>
                  <a:ea typeface="Aileron"/>
                  <a:cs typeface="Aileron"/>
                  <a:sym typeface="Aileron"/>
                </a:rPr>
                <a:t>Social media &gt;Online website &gt; Word of mouth &gt;Influencer endorsement.</a:t>
              </a:r>
            </a:p>
          </p:txBody>
        </p:sp>
        <p:sp>
          <p:nvSpPr>
            <p:cNvPr id="12" name="TextBox 12"/>
            <p:cNvSpPr txBox="1"/>
            <p:nvPr/>
          </p:nvSpPr>
          <p:spPr>
            <a:xfrm>
              <a:off x="0" y="-28575"/>
              <a:ext cx="10079035" cy="672888"/>
            </a:xfrm>
            <a:prstGeom prst="rect">
              <a:avLst/>
            </a:prstGeom>
          </p:spPr>
          <p:txBody>
            <a:bodyPr lIns="0" tIns="0" rIns="0" bIns="0" rtlCol="0" anchor="t">
              <a:spAutoFit/>
            </a:bodyPr>
            <a:lstStyle/>
            <a:p>
              <a:pPr algn="l">
                <a:lnSpc>
                  <a:spcPts val="4160"/>
                </a:lnSpc>
              </a:pPr>
              <a:r>
                <a:rPr lang="en-US" sz="3200" dirty="0">
                  <a:solidFill>
                    <a:srgbClr val="01FFFF"/>
                  </a:solidFill>
                  <a:latin typeface="HK Modular"/>
                  <a:ea typeface="HK Modular"/>
                  <a:cs typeface="HK Modular"/>
                  <a:sym typeface="HK Modular"/>
                </a:rPr>
                <a:t>Brand discovery method </a:t>
              </a:r>
            </a:p>
          </p:txBody>
        </p:sp>
      </p:grpSp>
      <p:sp>
        <p:nvSpPr>
          <p:cNvPr id="13" name="TextBox 13"/>
          <p:cNvSpPr txBox="1"/>
          <p:nvPr/>
        </p:nvSpPr>
        <p:spPr>
          <a:xfrm>
            <a:off x="702303" y="705708"/>
            <a:ext cx="8522354" cy="1050288"/>
          </a:xfrm>
          <a:prstGeom prst="rect">
            <a:avLst/>
          </a:prstGeom>
        </p:spPr>
        <p:txBody>
          <a:bodyPr wrap="square" lIns="0" tIns="0" rIns="0" bIns="0" rtlCol="0" anchor="t">
            <a:spAutoFit/>
          </a:bodyPr>
          <a:lstStyle/>
          <a:p>
            <a:pPr algn="l">
              <a:lnSpc>
                <a:spcPts val="9000"/>
              </a:lnSpc>
            </a:pPr>
            <a:r>
              <a:rPr lang="en-US" sz="7200" dirty="0">
                <a:solidFill>
                  <a:srgbClr val="FFFFFF"/>
                </a:solidFill>
                <a:latin typeface="HK Modular"/>
                <a:ea typeface="HK Modular"/>
                <a:cs typeface="HK Modular"/>
                <a:sym typeface="HK Modular"/>
              </a:rPr>
              <a:t>result</a:t>
            </a:r>
            <a:endParaRPr lang="en-US" sz="8000" dirty="0">
              <a:solidFill>
                <a:srgbClr val="FFFFFF"/>
              </a:solidFill>
              <a:latin typeface="HK Modular"/>
              <a:ea typeface="HK Modular"/>
              <a:cs typeface="HK Modular"/>
              <a:sym typeface="HK Modular"/>
            </a:endParaRPr>
          </a:p>
        </p:txBody>
      </p:sp>
      <p:grpSp>
        <p:nvGrpSpPr>
          <p:cNvPr id="14" name="Group 14"/>
          <p:cNvGrpSpPr/>
          <p:nvPr/>
        </p:nvGrpSpPr>
        <p:grpSpPr>
          <a:xfrm>
            <a:off x="5794914" y="2014642"/>
            <a:ext cx="10694378" cy="1206341"/>
            <a:chOff x="-1" y="-28575"/>
            <a:chExt cx="10079036" cy="1608454"/>
          </a:xfrm>
        </p:grpSpPr>
        <p:sp>
          <p:nvSpPr>
            <p:cNvPr id="15" name="TextBox 15"/>
            <p:cNvSpPr txBox="1"/>
            <p:nvPr/>
          </p:nvSpPr>
          <p:spPr>
            <a:xfrm>
              <a:off x="-1" y="964326"/>
              <a:ext cx="10079035" cy="615553"/>
            </a:xfrm>
            <a:prstGeom prst="rect">
              <a:avLst/>
            </a:prstGeom>
          </p:spPr>
          <p:txBody>
            <a:bodyPr wrap="square" lIns="0" tIns="0" rIns="0" bIns="0" rtlCol="0" anchor="t">
              <a:spAutoFit/>
            </a:bodyPr>
            <a:lstStyle/>
            <a:p>
              <a:pPr algn="l">
                <a:lnSpc>
                  <a:spcPts val="3639"/>
                </a:lnSpc>
              </a:pPr>
              <a:r>
                <a:rPr lang="en-US" sz="3200" dirty="0">
                  <a:solidFill>
                    <a:srgbClr val="FFFFFF"/>
                  </a:solidFill>
                  <a:latin typeface="Aileron"/>
                  <a:ea typeface="Aileron"/>
                  <a:cs typeface="Aileron"/>
                  <a:sym typeface="Aileron"/>
                </a:rPr>
                <a:t> Quality of materials&gt;Design comes &gt;price factor</a:t>
              </a:r>
            </a:p>
          </p:txBody>
        </p:sp>
        <p:sp>
          <p:nvSpPr>
            <p:cNvPr id="16" name="TextBox 16"/>
            <p:cNvSpPr txBox="1"/>
            <p:nvPr/>
          </p:nvSpPr>
          <p:spPr>
            <a:xfrm>
              <a:off x="0" y="-28575"/>
              <a:ext cx="10079035" cy="648040"/>
            </a:xfrm>
            <a:prstGeom prst="rect">
              <a:avLst/>
            </a:prstGeom>
          </p:spPr>
          <p:txBody>
            <a:bodyPr lIns="0" tIns="0" rIns="0" bIns="0" rtlCol="0" anchor="t">
              <a:spAutoFit/>
            </a:bodyPr>
            <a:lstStyle/>
            <a:p>
              <a:pPr algn="l">
                <a:lnSpc>
                  <a:spcPts val="4160"/>
                </a:lnSpc>
              </a:pPr>
              <a:r>
                <a:rPr lang="en-US" sz="3200" dirty="0">
                  <a:solidFill>
                    <a:srgbClr val="01FFFF"/>
                  </a:solidFill>
                  <a:latin typeface="HK Modular"/>
                  <a:ea typeface="HK Modular"/>
                  <a:cs typeface="HK Modular"/>
                  <a:sym typeface="HK Modular"/>
                </a:rPr>
                <a:t>Choice factor</a:t>
              </a:r>
            </a:p>
          </p:txBody>
        </p:sp>
      </p:grpSp>
      <p:sp>
        <p:nvSpPr>
          <p:cNvPr id="17" name="Freeform 17"/>
          <p:cNvSpPr/>
          <p:nvPr/>
        </p:nvSpPr>
        <p:spPr>
          <a:xfrm>
            <a:off x="13228702" y="642033"/>
            <a:ext cx="7847120" cy="1141399"/>
          </a:xfrm>
          <a:custGeom>
            <a:avLst/>
            <a:gdLst/>
            <a:ahLst/>
            <a:cxnLst/>
            <a:rect l="l" t="t" r="r" b="b"/>
            <a:pathLst>
              <a:path w="7847120" h="1141399">
                <a:moveTo>
                  <a:pt x="0" y="0"/>
                </a:moveTo>
                <a:lnTo>
                  <a:pt x="7847120" y="0"/>
                </a:lnTo>
                <a:lnTo>
                  <a:pt x="7847120" y="1141400"/>
                </a:lnTo>
                <a:lnTo>
                  <a:pt x="0" y="1141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4785079" y="4675657"/>
            <a:ext cx="20513322" cy="2042512"/>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4785079" y="7307087"/>
            <a:ext cx="20513322" cy="2042512"/>
          </a:xfrm>
          <a:custGeom>
            <a:avLst/>
            <a:gdLst/>
            <a:ahLst/>
            <a:cxnLst/>
            <a:rect l="l" t="t" r="r" b="b"/>
            <a:pathLst>
              <a:path w="9891311" h="971147">
                <a:moveTo>
                  <a:pt x="0" y="0"/>
                </a:moveTo>
                <a:lnTo>
                  <a:pt x="9891311" y="0"/>
                </a:lnTo>
                <a:lnTo>
                  <a:pt x="9891311" y="971147"/>
                </a:lnTo>
                <a:lnTo>
                  <a:pt x="0" y="971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21" name="Picture 20">
            <a:extLst>
              <a:ext uri="{FF2B5EF4-FFF2-40B4-BE49-F238E27FC236}">
                <a16:creationId xmlns:a16="http://schemas.microsoft.com/office/drawing/2014/main" id="{C4619912-44B1-C69C-39BB-AC7297344B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489291" y="-46868"/>
            <a:ext cx="1490451" cy="869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750"/>
                                        <p:tgtEl>
                                          <p:spTgt spid="6"/>
                                        </p:tgtEl>
                                      </p:cBhvr>
                                    </p:animEffect>
                                  </p:childTnLst>
                                </p:cTn>
                              </p:par>
                              <p:par>
                                <p:cTn id="18" presetID="18" presetClass="entr" presetSubtype="12"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strips(downLeft)">
                                      <p:cBhvr>
                                        <p:cTn id="20" dur="75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750"/>
                                        <p:tgtEl>
                                          <p:spTgt spid="18"/>
                                        </p:tgtEl>
                                      </p:cBhvr>
                                    </p:animEffect>
                                  </p:childTnLst>
                                </p:cTn>
                              </p:par>
                              <p:par>
                                <p:cTn id="26" presetID="18" presetClass="entr" presetSubtype="12"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strips(downLeft)">
                                      <p:cBhvr>
                                        <p:cTn id="28" dur="75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right)">
                                      <p:cBhvr>
                                        <p:cTn id="33" dur="750"/>
                                        <p:tgtEl>
                                          <p:spTgt spid="19"/>
                                        </p:tgtEl>
                                      </p:cBhvr>
                                    </p:animEffect>
                                  </p:childTnLst>
                                </p:cTn>
                              </p:par>
                              <p:par>
                                <p:cTn id="34" presetID="18" presetClass="entr" presetSubtype="12"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strips(downLeft)">
                                      <p:cBhvr>
                                        <p:cTn id="36"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Video 16" title="Dots Connecting Lines">
            <a:hlinkClick r:id="" action="ppaction://media"/>
            <a:extLst>
              <a:ext uri="{FF2B5EF4-FFF2-40B4-BE49-F238E27FC236}">
                <a16:creationId xmlns:a16="http://schemas.microsoft.com/office/drawing/2014/main" id="{44215E5B-2107-AF94-59EE-1FE7FB6485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070" y="0"/>
            <a:ext cx="18485723" cy="10398219"/>
          </a:xfrm>
          <a:prstGeom prst="rect">
            <a:avLst/>
          </a:prstGeom>
        </p:spPr>
      </p:pic>
      <p:sp>
        <p:nvSpPr>
          <p:cNvPr id="5" name="TextBox 5"/>
          <p:cNvSpPr txBox="1"/>
          <p:nvPr/>
        </p:nvSpPr>
        <p:spPr>
          <a:xfrm>
            <a:off x="424856" y="2781182"/>
            <a:ext cx="17511870" cy="2577629"/>
          </a:xfrm>
          <a:prstGeom prst="rect">
            <a:avLst/>
          </a:prstGeom>
        </p:spPr>
        <p:txBody>
          <a:bodyPr wrap="square" lIns="0" tIns="0" rIns="0" bIns="0" rtlCol="0" anchor="t">
            <a:spAutoFit/>
          </a:bodyPr>
          <a:lstStyle/>
          <a:p>
            <a:pPr algn="ctr">
              <a:lnSpc>
                <a:spcPts val="10800"/>
              </a:lnSpc>
            </a:pPr>
            <a:r>
              <a:rPr lang="en-US" sz="9000" spc="-179" dirty="0">
                <a:solidFill>
                  <a:srgbClr val="FFFFFF"/>
                </a:solidFill>
                <a:latin typeface="HK Modular"/>
                <a:ea typeface="HK Modular"/>
                <a:cs typeface="HK Modular"/>
                <a:sym typeface="HK Modular"/>
              </a:rPr>
              <a:t>Case study</a:t>
            </a:r>
          </a:p>
          <a:p>
            <a:pPr algn="ctr">
              <a:lnSpc>
                <a:spcPts val="10800"/>
              </a:lnSpc>
            </a:pPr>
            <a:r>
              <a:rPr lang="en-US" sz="4800" b="1" spc="-179" dirty="0">
                <a:solidFill>
                  <a:srgbClr val="FFFFFF"/>
                </a:solidFill>
                <a:latin typeface="HK Modular"/>
                <a:ea typeface="HK Modular"/>
                <a:cs typeface="HK Modular"/>
                <a:sym typeface="HK Modular"/>
              </a:rPr>
              <a:t>Hash </a:t>
            </a:r>
            <a:r>
              <a:rPr lang="en-US" sz="4800" spc="-179" dirty="0">
                <a:solidFill>
                  <a:srgbClr val="FFFFFF"/>
                </a:solidFill>
                <a:latin typeface="HK Modular"/>
                <a:ea typeface="HK Modular"/>
                <a:cs typeface="HK Modular"/>
                <a:sym typeface="HK Modular"/>
              </a:rPr>
              <a:t>t-shirt sales at incident</a:t>
            </a:r>
          </a:p>
        </p:txBody>
      </p:sp>
      <p:sp>
        <p:nvSpPr>
          <p:cNvPr id="6" name="Freeform 6"/>
          <p:cNvSpPr/>
          <p:nvPr/>
        </p:nvSpPr>
        <p:spPr>
          <a:xfrm>
            <a:off x="571944" y="7737825"/>
            <a:ext cx="2216196" cy="2216196"/>
          </a:xfrm>
          <a:custGeom>
            <a:avLst/>
            <a:gdLst/>
            <a:ahLst/>
            <a:cxnLst/>
            <a:rect l="l" t="t" r="r" b="b"/>
            <a:pathLst>
              <a:path w="2216196" h="2216196">
                <a:moveTo>
                  <a:pt x="0" y="0"/>
                </a:moveTo>
                <a:lnTo>
                  <a:pt x="2216196" y="0"/>
                </a:lnTo>
                <a:lnTo>
                  <a:pt x="2216196" y="2216196"/>
                </a:lnTo>
                <a:lnTo>
                  <a:pt x="0" y="2216196"/>
                </a:lnTo>
                <a:lnTo>
                  <a:pt x="0" y="0"/>
                </a:lnTo>
                <a:close/>
              </a:path>
            </a:pathLst>
          </a:custGeom>
          <a:blipFill>
            <a:blip r:embed="rId5">
              <a:alphaModFix amt="60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5163442" y="2178036"/>
            <a:ext cx="3445259" cy="726637"/>
          </a:xfrm>
          <a:custGeom>
            <a:avLst/>
            <a:gdLst/>
            <a:ahLst/>
            <a:cxnLst/>
            <a:rect l="l" t="t" r="r" b="b"/>
            <a:pathLst>
              <a:path w="3445259" h="726637">
                <a:moveTo>
                  <a:pt x="0" y="0"/>
                </a:moveTo>
                <a:lnTo>
                  <a:pt x="3445259" y="0"/>
                </a:lnTo>
                <a:lnTo>
                  <a:pt x="3445259" y="726637"/>
                </a:lnTo>
                <a:lnTo>
                  <a:pt x="0" y="726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2417575" y="870561"/>
            <a:ext cx="7847120" cy="1141399"/>
          </a:xfrm>
          <a:custGeom>
            <a:avLst/>
            <a:gdLst/>
            <a:ahLst/>
            <a:cxnLst/>
            <a:rect l="l" t="t" r="r" b="b"/>
            <a:pathLst>
              <a:path w="7847120" h="1141399">
                <a:moveTo>
                  <a:pt x="0" y="0"/>
                </a:moveTo>
                <a:lnTo>
                  <a:pt x="7847120" y="0"/>
                </a:lnTo>
                <a:lnTo>
                  <a:pt x="7847120" y="1141399"/>
                </a:lnTo>
                <a:lnTo>
                  <a:pt x="0" y="11413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3535005" y="-3461657"/>
            <a:ext cx="5073696" cy="5073696"/>
          </a:xfrm>
          <a:custGeom>
            <a:avLst/>
            <a:gdLst/>
            <a:ahLst/>
            <a:cxnLst/>
            <a:rect l="l" t="t" r="r" b="b"/>
            <a:pathLst>
              <a:path w="5073696" h="5073696">
                <a:moveTo>
                  <a:pt x="0" y="0"/>
                </a:moveTo>
                <a:lnTo>
                  <a:pt x="5073696" y="0"/>
                </a:lnTo>
                <a:lnTo>
                  <a:pt x="5073696" y="5073696"/>
                </a:lnTo>
                <a:lnTo>
                  <a:pt x="0" y="5073696"/>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pic>
        <p:nvPicPr>
          <p:cNvPr id="2" name="Picture 1">
            <a:extLst>
              <a:ext uri="{FF2B5EF4-FFF2-40B4-BE49-F238E27FC236}">
                <a16:creationId xmlns:a16="http://schemas.microsoft.com/office/drawing/2014/main" id="{2ACE78CE-B1B3-EEDC-669A-C869316610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63264" y="104427"/>
            <a:ext cx="1490451" cy="869430"/>
          </a:xfrm>
          <a:prstGeom prst="rect">
            <a:avLst/>
          </a:prstGeom>
        </p:spPr>
      </p:pic>
    </p:spTree>
    <p:extLst>
      <p:ext uri="{BB962C8B-B14F-4D97-AF65-F5344CB8AC3E}">
        <p14:creationId xmlns:p14="http://schemas.microsoft.com/office/powerpoint/2010/main" val="116669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1C1C229-1160-4105-AF7B-E1576AB4E0A2}">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929</TotalTime>
  <Words>767</Words>
  <Application>Microsoft Office PowerPoint</Application>
  <PresentationFormat>Custom</PresentationFormat>
  <Paragraphs>123</Paragraphs>
  <Slides>22</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 Black</vt:lpstr>
      <vt:lpstr>Arial</vt:lpstr>
      <vt:lpstr>Bahnschrift Light</vt:lpstr>
      <vt:lpstr>Aileron</vt:lpstr>
      <vt:lpstr>Calibri</vt:lpstr>
      <vt:lpstr>HK Modular</vt:lpstr>
      <vt:lpstr>Roboto</vt:lpstr>
      <vt:lpstr>Complex</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Purple and Blue Futuristic 3D Digital Transformation Proposal Presentation</dc:title>
  <dc:creator>ASUS</dc:creator>
  <cp:lastModifiedBy>Atharva Muthal</cp:lastModifiedBy>
  <cp:revision>6</cp:revision>
  <dcterms:created xsi:type="dcterms:W3CDTF">2006-08-16T00:00:00Z</dcterms:created>
  <dcterms:modified xsi:type="dcterms:W3CDTF">2025-03-31T11:13:21Z</dcterms:modified>
  <dc:identifier>DAGjHiyj8Vg</dc:identifier>
</cp:coreProperties>
</file>